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56" r:id="rId2"/>
    <p:sldId id="258" r:id="rId3"/>
    <p:sldId id="275" r:id="rId4"/>
    <p:sldId id="260" r:id="rId5"/>
    <p:sldId id="259" r:id="rId6"/>
    <p:sldId id="292" r:id="rId7"/>
    <p:sldId id="261" r:id="rId8"/>
    <p:sldId id="283" r:id="rId9"/>
    <p:sldId id="284" r:id="rId10"/>
    <p:sldId id="285" r:id="rId11"/>
    <p:sldId id="280" r:id="rId12"/>
    <p:sldId id="281" r:id="rId13"/>
    <p:sldId id="273" r:id="rId14"/>
    <p:sldId id="266" r:id="rId15"/>
    <p:sldId id="290" r:id="rId16"/>
    <p:sldId id="268" r:id="rId17"/>
    <p:sldId id="287" r:id="rId18"/>
    <p:sldId id="288" r:id="rId19"/>
    <p:sldId id="289" r:id="rId20"/>
    <p:sldId id="270" r:id="rId21"/>
    <p:sldId id="271" r:id="rId22"/>
    <p:sldId id="293" r:id="rId23"/>
    <p:sldId id="286" r:id="rId24"/>
    <p:sldId id="276" r:id="rId25"/>
    <p:sldId id="267" r:id="rId26"/>
    <p:sldId id="291" r:id="rId27"/>
  </p:sldIdLst>
  <p:sldSz cx="12192000" cy="6858000"/>
  <p:notesSz cx="7010400" cy="93964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A6E4"/>
    <a:srgbClr val="FBEC7D"/>
    <a:srgbClr val="DFD5D2"/>
    <a:srgbClr val="55ACEE"/>
    <a:srgbClr val="3B88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55" autoAdjust="0"/>
    <p:restoredTop sz="89344" autoAdjust="0"/>
  </p:normalViewPr>
  <p:slideViewPr>
    <p:cSldViewPr snapToGrid="0">
      <p:cViewPr varScale="1">
        <p:scale>
          <a:sx n="102" d="100"/>
          <a:sy n="102" d="100"/>
        </p:scale>
        <p:origin x="80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DC1EB1-FE4F-4FDA-A764-1C828E29F5AE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5CF0A97-8FAD-4E04-8789-A6A7EDA4C65D}">
      <dgm:prSet/>
      <dgm:spPr/>
      <dgm:t>
        <a:bodyPr/>
        <a:lstStyle/>
        <a:p>
          <a:r>
            <a:rPr lang="en-US" dirty="0"/>
            <a:t>STAMP Testers: </a:t>
          </a:r>
        </a:p>
      </dgm:t>
    </dgm:pt>
    <dgm:pt modelId="{860F0DE7-3F8F-4A05-AB33-EF05C1D02F1C}" type="parTrans" cxnId="{2FA263C0-9503-4647-9F79-6A4CA48F5220}">
      <dgm:prSet/>
      <dgm:spPr/>
      <dgm:t>
        <a:bodyPr/>
        <a:lstStyle/>
        <a:p>
          <a:endParaRPr lang="en-US"/>
        </a:p>
      </dgm:t>
    </dgm:pt>
    <dgm:pt modelId="{A07F3C08-0005-4370-8ADC-E7F1276DA85F}" type="sibTrans" cxnId="{2FA263C0-9503-4647-9F79-6A4CA48F5220}">
      <dgm:prSet/>
      <dgm:spPr/>
      <dgm:t>
        <a:bodyPr/>
        <a:lstStyle/>
        <a:p>
          <a:endParaRPr lang="en-US"/>
        </a:p>
      </dgm:t>
    </dgm:pt>
    <dgm:pt modelId="{7499D433-83F5-4D30-96F2-52F44EF649E5}">
      <dgm:prSet custT="1"/>
      <dgm:spPr/>
      <dgm:t>
        <a:bodyPr/>
        <a:lstStyle/>
        <a:p>
          <a:pPr marL="114300" indent="-114300"/>
          <a:r>
            <a:rPr lang="en-US" sz="1900" dirty="0"/>
            <a:t>Check that all sections are done in the Teacher Monitoring Site</a:t>
          </a:r>
        </a:p>
      </dgm:t>
    </dgm:pt>
    <dgm:pt modelId="{86D0C36D-06C4-4BE9-BDC1-69BF9949353C}" type="parTrans" cxnId="{4F615139-D8AB-4F16-B158-BF0430F7C775}">
      <dgm:prSet/>
      <dgm:spPr/>
      <dgm:t>
        <a:bodyPr/>
        <a:lstStyle/>
        <a:p>
          <a:endParaRPr lang="en-US"/>
        </a:p>
      </dgm:t>
    </dgm:pt>
    <dgm:pt modelId="{85540534-7F66-4510-92C8-2B6F08372F88}" type="sibTrans" cxnId="{4F615139-D8AB-4F16-B158-BF0430F7C775}">
      <dgm:prSet/>
      <dgm:spPr/>
      <dgm:t>
        <a:bodyPr/>
        <a:lstStyle/>
        <a:p>
          <a:endParaRPr lang="en-US"/>
        </a:p>
      </dgm:t>
    </dgm:pt>
    <dgm:pt modelId="{F6F5D43A-DB6A-49DA-A873-69D101E4C40A}">
      <dgm:prSet custT="1"/>
      <dgm:spPr/>
      <dgm:t>
        <a:bodyPr/>
        <a:lstStyle/>
        <a:p>
          <a:pPr marL="114300" indent="-114300"/>
          <a:r>
            <a:rPr lang="en-US" sz="1900" dirty="0"/>
            <a:t>The student logged out of the test and closed the browser</a:t>
          </a:r>
        </a:p>
      </dgm:t>
    </dgm:pt>
    <dgm:pt modelId="{E42A6759-5B9D-41FF-BE73-1B176C92F7C4}" type="parTrans" cxnId="{6981F6CE-2BB2-4FCE-B829-355367E86669}">
      <dgm:prSet/>
      <dgm:spPr/>
      <dgm:t>
        <a:bodyPr/>
        <a:lstStyle/>
        <a:p>
          <a:endParaRPr lang="en-US"/>
        </a:p>
      </dgm:t>
    </dgm:pt>
    <dgm:pt modelId="{8DF35E52-A74E-4C93-AEDF-E76501B0DD6F}" type="sibTrans" cxnId="{6981F6CE-2BB2-4FCE-B829-355367E86669}">
      <dgm:prSet/>
      <dgm:spPr/>
      <dgm:t>
        <a:bodyPr/>
        <a:lstStyle/>
        <a:p>
          <a:endParaRPr lang="en-US"/>
        </a:p>
      </dgm:t>
    </dgm:pt>
    <dgm:pt modelId="{FEA9A326-A97E-4ADF-A276-AE6EC63870D8}">
      <dgm:prSet/>
      <dgm:spPr/>
      <dgm:t>
        <a:bodyPr/>
        <a:lstStyle/>
        <a:p>
          <a:r>
            <a:rPr lang="en-US" dirty="0"/>
            <a:t>ALTA Testers: </a:t>
          </a:r>
        </a:p>
      </dgm:t>
    </dgm:pt>
    <dgm:pt modelId="{8C7010AB-CE3D-48C1-9412-2AA525712DF8}" type="parTrans" cxnId="{BD972072-04A9-4A77-9BCE-EB227F98B911}">
      <dgm:prSet/>
      <dgm:spPr/>
      <dgm:t>
        <a:bodyPr/>
        <a:lstStyle/>
        <a:p>
          <a:endParaRPr lang="en-US"/>
        </a:p>
      </dgm:t>
    </dgm:pt>
    <dgm:pt modelId="{3541000C-30A3-419B-B81A-3196872B9DDE}" type="sibTrans" cxnId="{BD972072-04A9-4A77-9BCE-EB227F98B911}">
      <dgm:prSet/>
      <dgm:spPr/>
      <dgm:t>
        <a:bodyPr/>
        <a:lstStyle/>
        <a:p>
          <a:endParaRPr lang="en-US"/>
        </a:p>
      </dgm:t>
    </dgm:pt>
    <dgm:pt modelId="{EE353F27-A533-4436-9569-F9A73B2446DF}">
      <dgm:prSet custT="1"/>
      <dgm:spPr/>
      <dgm:t>
        <a:bodyPr/>
        <a:lstStyle/>
        <a:p>
          <a:pPr>
            <a:buNone/>
          </a:pPr>
          <a:r>
            <a:rPr lang="en-US" sz="2000" dirty="0"/>
            <a:t>The test and materials were collected. </a:t>
          </a:r>
        </a:p>
      </dgm:t>
    </dgm:pt>
    <dgm:pt modelId="{72937E53-B4F5-4B7F-914E-0812EBC9AE96}" type="parTrans" cxnId="{7756F47C-1BF5-4C51-A1F6-A0FE296DDAFE}">
      <dgm:prSet/>
      <dgm:spPr/>
      <dgm:t>
        <a:bodyPr/>
        <a:lstStyle/>
        <a:p>
          <a:endParaRPr lang="en-US"/>
        </a:p>
      </dgm:t>
    </dgm:pt>
    <dgm:pt modelId="{594D3ADF-87D8-45D1-84EE-34A5E2E74567}" type="sibTrans" cxnId="{7756F47C-1BF5-4C51-A1F6-A0FE296DDAFE}">
      <dgm:prSet/>
      <dgm:spPr/>
      <dgm:t>
        <a:bodyPr/>
        <a:lstStyle/>
        <a:p>
          <a:endParaRPr lang="en-US"/>
        </a:p>
      </dgm:t>
    </dgm:pt>
    <dgm:pt modelId="{5AC6A95F-D168-4E7D-9956-A0F0A4904B51}">
      <dgm:prSet custT="1"/>
      <dgm:spPr/>
      <dgm:t>
        <a:bodyPr/>
        <a:lstStyle/>
        <a:p>
          <a:pPr marL="114300" indent="-114300"/>
          <a:r>
            <a:rPr lang="en-US" sz="1900" dirty="0"/>
            <a:t>Listen to student recordings to ensure they are clear</a:t>
          </a:r>
        </a:p>
      </dgm:t>
    </dgm:pt>
    <dgm:pt modelId="{49531577-1301-4507-B1A1-41872D72E308}" type="parTrans" cxnId="{A9111837-2EEB-4311-95CB-7E6441CDD1BA}">
      <dgm:prSet/>
      <dgm:spPr/>
      <dgm:t>
        <a:bodyPr/>
        <a:lstStyle/>
        <a:p>
          <a:endParaRPr lang="en-US"/>
        </a:p>
      </dgm:t>
    </dgm:pt>
    <dgm:pt modelId="{44E6C6C1-5FB9-4095-89FE-74FF7340101C}" type="sibTrans" cxnId="{A9111837-2EEB-4311-95CB-7E6441CDD1BA}">
      <dgm:prSet/>
      <dgm:spPr/>
      <dgm:t>
        <a:bodyPr/>
        <a:lstStyle/>
        <a:p>
          <a:endParaRPr lang="en-US"/>
        </a:p>
      </dgm:t>
    </dgm:pt>
    <dgm:pt modelId="{C123CB35-249B-4EBF-8C3F-BA403C59FD72}">
      <dgm:prSet custT="1"/>
      <dgm:spPr/>
      <dgm:t>
        <a:bodyPr/>
        <a:lstStyle/>
        <a:p>
          <a:pPr marL="457200" indent="-174625"/>
          <a:r>
            <a:rPr lang="en-US" sz="1900" dirty="0"/>
            <a:t>if not, contact AVANT to reset section</a:t>
          </a:r>
        </a:p>
      </dgm:t>
    </dgm:pt>
    <dgm:pt modelId="{781C4F53-92BB-4DF7-AE67-727CB7BACA62}" type="parTrans" cxnId="{BE8A938F-B74B-41BB-9200-A371DC9C8C46}">
      <dgm:prSet/>
      <dgm:spPr/>
      <dgm:t>
        <a:bodyPr/>
        <a:lstStyle/>
        <a:p>
          <a:endParaRPr lang="en-US"/>
        </a:p>
      </dgm:t>
    </dgm:pt>
    <dgm:pt modelId="{28683549-476D-4BE1-9B52-C1F80CE3CD79}" type="sibTrans" cxnId="{BE8A938F-B74B-41BB-9200-A371DC9C8C46}">
      <dgm:prSet/>
      <dgm:spPr/>
      <dgm:t>
        <a:bodyPr/>
        <a:lstStyle/>
        <a:p>
          <a:endParaRPr lang="en-US"/>
        </a:p>
      </dgm:t>
    </dgm:pt>
    <dgm:pt modelId="{D2B45A75-B68A-4352-BE60-4B2C1157C7D8}">
      <dgm:prSet custT="1"/>
      <dgm:spPr/>
      <dgm:t>
        <a:bodyPr/>
        <a:lstStyle/>
        <a:p>
          <a:pPr marL="457200" indent="-174625"/>
          <a:r>
            <a:rPr lang="en-US" sz="1900" dirty="0"/>
            <a:t>Hybrid testers have also completed their written test and returned their materials.</a:t>
          </a:r>
        </a:p>
      </dgm:t>
    </dgm:pt>
    <dgm:pt modelId="{0B2983CF-00C6-48BC-AA73-6F0326AA9E6A}" type="parTrans" cxnId="{336FA35A-BB95-4BA2-8141-4A6756FACA03}">
      <dgm:prSet/>
      <dgm:spPr/>
      <dgm:t>
        <a:bodyPr/>
        <a:lstStyle/>
        <a:p>
          <a:endParaRPr lang="en-US"/>
        </a:p>
      </dgm:t>
    </dgm:pt>
    <dgm:pt modelId="{7A5DDF90-AE7C-40B7-AED1-F8A1F05C7548}" type="sibTrans" cxnId="{336FA35A-BB95-4BA2-8141-4A6756FACA03}">
      <dgm:prSet/>
      <dgm:spPr/>
      <dgm:t>
        <a:bodyPr/>
        <a:lstStyle/>
        <a:p>
          <a:endParaRPr lang="en-US"/>
        </a:p>
      </dgm:t>
    </dgm:pt>
    <dgm:pt modelId="{F2D6A46F-1583-4988-9F57-0B5A581FABE7}" type="pres">
      <dgm:prSet presAssocID="{FFDC1EB1-FE4F-4FDA-A764-1C828E29F5AE}" presName="Name0" presStyleCnt="0">
        <dgm:presLayoutVars>
          <dgm:dir/>
          <dgm:animLvl val="lvl"/>
          <dgm:resizeHandles val="exact"/>
        </dgm:presLayoutVars>
      </dgm:prSet>
      <dgm:spPr/>
    </dgm:pt>
    <dgm:pt modelId="{F0A0AC48-3D9A-4179-AA15-D668D279714B}" type="pres">
      <dgm:prSet presAssocID="{A5CF0A97-8FAD-4E04-8789-A6A7EDA4C65D}" presName="linNode" presStyleCnt="0"/>
      <dgm:spPr/>
    </dgm:pt>
    <dgm:pt modelId="{85ADFAD0-01D4-4C71-9418-651086CAA8A0}" type="pres">
      <dgm:prSet presAssocID="{A5CF0A97-8FAD-4E04-8789-A6A7EDA4C65D}" presName="parentText" presStyleLbl="node1" presStyleIdx="0" presStyleCnt="2" custScaleX="77963" custScaleY="208060">
        <dgm:presLayoutVars>
          <dgm:chMax val="1"/>
          <dgm:bulletEnabled val="1"/>
        </dgm:presLayoutVars>
      </dgm:prSet>
      <dgm:spPr/>
    </dgm:pt>
    <dgm:pt modelId="{0557FA71-8A19-4FB6-BC2C-9D1BCA8EC07D}" type="pres">
      <dgm:prSet presAssocID="{A5CF0A97-8FAD-4E04-8789-A6A7EDA4C65D}" presName="descendantText" presStyleLbl="alignAccFollowNode1" presStyleIdx="0" presStyleCnt="2" custScaleY="179289">
        <dgm:presLayoutVars>
          <dgm:bulletEnabled val="1"/>
        </dgm:presLayoutVars>
      </dgm:prSet>
      <dgm:spPr/>
    </dgm:pt>
    <dgm:pt modelId="{2DCD5927-BA91-4A95-B342-0B04AF677F0C}" type="pres">
      <dgm:prSet presAssocID="{A07F3C08-0005-4370-8ADC-E7F1276DA85F}" presName="sp" presStyleCnt="0"/>
      <dgm:spPr/>
    </dgm:pt>
    <dgm:pt modelId="{54ACE0D3-C0CA-4D5A-B2EE-813436D85343}" type="pres">
      <dgm:prSet presAssocID="{FEA9A326-A97E-4ADF-A276-AE6EC63870D8}" presName="linNode" presStyleCnt="0"/>
      <dgm:spPr/>
    </dgm:pt>
    <dgm:pt modelId="{71D40168-1BF9-48E1-80E1-01D1C903D297}" type="pres">
      <dgm:prSet presAssocID="{FEA9A326-A97E-4ADF-A276-AE6EC63870D8}" presName="parentText" presStyleLbl="node1" presStyleIdx="1" presStyleCnt="2" custScaleX="76487">
        <dgm:presLayoutVars>
          <dgm:chMax val="1"/>
          <dgm:bulletEnabled val="1"/>
        </dgm:presLayoutVars>
      </dgm:prSet>
      <dgm:spPr/>
    </dgm:pt>
    <dgm:pt modelId="{3CAAFE92-C20B-4320-9150-A4B2AF8E9533}" type="pres">
      <dgm:prSet presAssocID="{FEA9A326-A97E-4ADF-A276-AE6EC63870D8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A7720A07-444C-454E-9827-17FCF6152E1D}" type="presOf" srcId="{D2B45A75-B68A-4352-BE60-4B2C1157C7D8}" destId="{0557FA71-8A19-4FB6-BC2C-9D1BCA8EC07D}" srcOrd="0" destOrd="4" presId="urn:microsoft.com/office/officeart/2005/8/layout/vList5"/>
    <dgm:cxn modelId="{C546A414-D973-4FAA-9551-69AD1ACB3191}" type="presOf" srcId="{A5CF0A97-8FAD-4E04-8789-A6A7EDA4C65D}" destId="{85ADFAD0-01D4-4C71-9418-651086CAA8A0}" srcOrd="0" destOrd="0" presId="urn:microsoft.com/office/officeart/2005/8/layout/vList5"/>
    <dgm:cxn modelId="{E25F3E36-D97F-4FE9-ACCB-787816FC6A97}" type="presOf" srcId="{5AC6A95F-D168-4E7D-9956-A0F0A4904B51}" destId="{0557FA71-8A19-4FB6-BC2C-9D1BCA8EC07D}" srcOrd="0" destOrd="1" presId="urn:microsoft.com/office/officeart/2005/8/layout/vList5"/>
    <dgm:cxn modelId="{A9111837-2EEB-4311-95CB-7E6441CDD1BA}" srcId="{A5CF0A97-8FAD-4E04-8789-A6A7EDA4C65D}" destId="{5AC6A95F-D168-4E7D-9956-A0F0A4904B51}" srcOrd="1" destOrd="0" parTransId="{49531577-1301-4507-B1A1-41872D72E308}" sibTransId="{44E6C6C1-5FB9-4095-89FE-74FF7340101C}"/>
    <dgm:cxn modelId="{4F615139-D8AB-4F16-B158-BF0430F7C775}" srcId="{A5CF0A97-8FAD-4E04-8789-A6A7EDA4C65D}" destId="{7499D433-83F5-4D30-96F2-52F44EF649E5}" srcOrd="0" destOrd="0" parTransId="{86D0C36D-06C4-4BE9-BDC1-69BF9949353C}" sibTransId="{85540534-7F66-4510-92C8-2B6F08372F88}"/>
    <dgm:cxn modelId="{C4E2915F-739E-4DFB-8BA0-94A177C714C7}" type="presOf" srcId="{EE353F27-A533-4436-9569-F9A73B2446DF}" destId="{3CAAFE92-C20B-4320-9150-A4B2AF8E9533}" srcOrd="0" destOrd="0" presId="urn:microsoft.com/office/officeart/2005/8/layout/vList5"/>
    <dgm:cxn modelId="{1A6B4743-D13F-40B4-A701-7FBA4F09F747}" type="presOf" srcId="{FEA9A326-A97E-4ADF-A276-AE6EC63870D8}" destId="{71D40168-1BF9-48E1-80E1-01D1C903D297}" srcOrd="0" destOrd="0" presId="urn:microsoft.com/office/officeart/2005/8/layout/vList5"/>
    <dgm:cxn modelId="{BD972072-04A9-4A77-9BCE-EB227F98B911}" srcId="{FFDC1EB1-FE4F-4FDA-A764-1C828E29F5AE}" destId="{FEA9A326-A97E-4ADF-A276-AE6EC63870D8}" srcOrd="1" destOrd="0" parTransId="{8C7010AB-CE3D-48C1-9412-2AA525712DF8}" sibTransId="{3541000C-30A3-419B-B81A-3196872B9DDE}"/>
    <dgm:cxn modelId="{336FA35A-BB95-4BA2-8141-4A6756FACA03}" srcId="{F6F5D43A-DB6A-49DA-A873-69D101E4C40A}" destId="{D2B45A75-B68A-4352-BE60-4B2C1157C7D8}" srcOrd="0" destOrd="0" parTransId="{0B2983CF-00C6-48BC-AA73-6F0326AA9E6A}" sibTransId="{7A5DDF90-AE7C-40B7-AED1-F8A1F05C7548}"/>
    <dgm:cxn modelId="{7756F47C-1BF5-4C51-A1F6-A0FE296DDAFE}" srcId="{FEA9A326-A97E-4ADF-A276-AE6EC63870D8}" destId="{EE353F27-A533-4436-9569-F9A73B2446DF}" srcOrd="0" destOrd="0" parTransId="{72937E53-B4F5-4B7F-914E-0812EBC9AE96}" sibTransId="{594D3ADF-87D8-45D1-84EE-34A5E2E74567}"/>
    <dgm:cxn modelId="{BE8A938F-B74B-41BB-9200-A371DC9C8C46}" srcId="{5AC6A95F-D168-4E7D-9956-A0F0A4904B51}" destId="{C123CB35-249B-4EBF-8C3F-BA403C59FD72}" srcOrd="0" destOrd="0" parTransId="{781C4F53-92BB-4DF7-AE67-727CB7BACA62}" sibTransId="{28683549-476D-4BE1-9B52-C1F80CE3CD79}"/>
    <dgm:cxn modelId="{E9CF29B4-77D5-4490-9282-66DC577F4D1E}" type="presOf" srcId="{F6F5D43A-DB6A-49DA-A873-69D101E4C40A}" destId="{0557FA71-8A19-4FB6-BC2C-9D1BCA8EC07D}" srcOrd="0" destOrd="3" presId="urn:microsoft.com/office/officeart/2005/8/layout/vList5"/>
    <dgm:cxn modelId="{8387D8BF-F7DB-417D-9E33-C5AB8089C2CE}" type="presOf" srcId="{FFDC1EB1-FE4F-4FDA-A764-1C828E29F5AE}" destId="{F2D6A46F-1583-4988-9F57-0B5A581FABE7}" srcOrd="0" destOrd="0" presId="urn:microsoft.com/office/officeart/2005/8/layout/vList5"/>
    <dgm:cxn modelId="{2FA263C0-9503-4647-9F79-6A4CA48F5220}" srcId="{FFDC1EB1-FE4F-4FDA-A764-1C828E29F5AE}" destId="{A5CF0A97-8FAD-4E04-8789-A6A7EDA4C65D}" srcOrd="0" destOrd="0" parTransId="{860F0DE7-3F8F-4A05-AB33-EF05C1D02F1C}" sibTransId="{A07F3C08-0005-4370-8ADC-E7F1276DA85F}"/>
    <dgm:cxn modelId="{6981F6CE-2BB2-4FCE-B829-355367E86669}" srcId="{A5CF0A97-8FAD-4E04-8789-A6A7EDA4C65D}" destId="{F6F5D43A-DB6A-49DA-A873-69D101E4C40A}" srcOrd="2" destOrd="0" parTransId="{E42A6759-5B9D-41FF-BE73-1B176C92F7C4}" sibTransId="{8DF35E52-A74E-4C93-AEDF-E76501B0DD6F}"/>
    <dgm:cxn modelId="{89C48FD3-D3A0-408B-8BCF-3D534F323EA4}" type="presOf" srcId="{C123CB35-249B-4EBF-8C3F-BA403C59FD72}" destId="{0557FA71-8A19-4FB6-BC2C-9D1BCA8EC07D}" srcOrd="0" destOrd="2" presId="urn:microsoft.com/office/officeart/2005/8/layout/vList5"/>
    <dgm:cxn modelId="{8C3A18F9-DDB6-48EF-B96D-D40A55CF8B00}" type="presOf" srcId="{7499D433-83F5-4D30-96F2-52F44EF649E5}" destId="{0557FA71-8A19-4FB6-BC2C-9D1BCA8EC07D}" srcOrd="0" destOrd="0" presId="urn:microsoft.com/office/officeart/2005/8/layout/vList5"/>
    <dgm:cxn modelId="{11F970D1-54D7-4FFC-8295-57893F4F95FB}" type="presParOf" srcId="{F2D6A46F-1583-4988-9F57-0B5A581FABE7}" destId="{F0A0AC48-3D9A-4179-AA15-D668D279714B}" srcOrd="0" destOrd="0" presId="urn:microsoft.com/office/officeart/2005/8/layout/vList5"/>
    <dgm:cxn modelId="{2577DD2B-8D22-4A1C-8055-7364D53A1C41}" type="presParOf" srcId="{F0A0AC48-3D9A-4179-AA15-D668D279714B}" destId="{85ADFAD0-01D4-4C71-9418-651086CAA8A0}" srcOrd="0" destOrd="0" presId="urn:microsoft.com/office/officeart/2005/8/layout/vList5"/>
    <dgm:cxn modelId="{7E718DE2-213D-4FB1-8350-08FEC17B07A4}" type="presParOf" srcId="{F0A0AC48-3D9A-4179-AA15-D668D279714B}" destId="{0557FA71-8A19-4FB6-BC2C-9D1BCA8EC07D}" srcOrd="1" destOrd="0" presId="urn:microsoft.com/office/officeart/2005/8/layout/vList5"/>
    <dgm:cxn modelId="{E5A84A8E-297B-45BA-82DD-5961D8DF2BED}" type="presParOf" srcId="{F2D6A46F-1583-4988-9F57-0B5A581FABE7}" destId="{2DCD5927-BA91-4A95-B342-0B04AF677F0C}" srcOrd="1" destOrd="0" presId="urn:microsoft.com/office/officeart/2005/8/layout/vList5"/>
    <dgm:cxn modelId="{67C9DFD3-FC38-4A41-8FD6-1FEA55BD01D1}" type="presParOf" srcId="{F2D6A46F-1583-4988-9F57-0B5A581FABE7}" destId="{54ACE0D3-C0CA-4D5A-B2EE-813436D85343}" srcOrd="2" destOrd="0" presId="urn:microsoft.com/office/officeart/2005/8/layout/vList5"/>
    <dgm:cxn modelId="{4CBBC4D0-27A2-4E31-B766-F1C3F3EFB189}" type="presParOf" srcId="{54ACE0D3-C0CA-4D5A-B2EE-813436D85343}" destId="{71D40168-1BF9-48E1-80E1-01D1C903D297}" srcOrd="0" destOrd="0" presId="urn:microsoft.com/office/officeart/2005/8/layout/vList5"/>
    <dgm:cxn modelId="{1F5C3E63-BE10-4F85-BD04-8AA74CDBF4F9}" type="presParOf" srcId="{54ACE0D3-C0CA-4D5A-B2EE-813436D85343}" destId="{3CAAFE92-C20B-4320-9150-A4B2AF8E953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E9058C-838D-4E6D-BCD1-12C0D3897022}" type="doc">
      <dgm:prSet loTypeId="urn:microsoft.com/office/officeart/2016/7/layout/HorizontalActionList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D37ADA8-D0BA-485C-B999-4F96FE338570}">
      <dgm:prSet/>
      <dgm:spPr/>
      <dgm:t>
        <a:bodyPr/>
        <a:lstStyle/>
        <a:p>
          <a:r>
            <a:rPr lang="en-US"/>
            <a:t>Review</a:t>
          </a:r>
        </a:p>
      </dgm:t>
    </dgm:pt>
    <dgm:pt modelId="{4BC63A70-4626-4030-BC4D-FDF1056B709F}" type="parTrans" cxnId="{5D01757C-C4FF-4039-8CDB-2930401CD532}">
      <dgm:prSet/>
      <dgm:spPr/>
      <dgm:t>
        <a:bodyPr/>
        <a:lstStyle/>
        <a:p>
          <a:endParaRPr lang="en-US"/>
        </a:p>
      </dgm:t>
    </dgm:pt>
    <dgm:pt modelId="{62451101-D730-4E10-BBF3-588BE1249354}" type="sibTrans" cxnId="{5D01757C-C4FF-4039-8CDB-2930401CD532}">
      <dgm:prSet/>
      <dgm:spPr/>
      <dgm:t>
        <a:bodyPr/>
        <a:lstStyle/>
        <a:p>
          <a:endParaRPr lang="en-US"/>
        </a:p>
      </dgm:t>
    </dgm:pt>
    <dgm:pt modelId="{00DDA1EF-B352-4607-8A21-03C55D9310A7}">
      <dgm:prSet custT="1"/>
      <dgm:spPr/>
      <dgm:t>
        <a:bodyPr/>
        <a:lstStyle/>
        <a:p>
          <a:r>
            <a:rPr lang="en-US" sz="1700" dirty="0"/>
            <a:t>Review Materials</a:t>
          </a:r>
        </a:p>
      </dgm:t>
    </dgm:pt>
    <dgm:pt modelId="{4797F9B5-086F-46EA-AB8E-0AE3A78C1E35}" type="parTrans" cxnId="{234008B0-D0B0-4E0B-A271-2463FA00EB8F}">
      <dgm:prSet/>
      <dgm:spPr/>
      <dgm:t>
        <a:bodyPr/>
        <a:lstStyle/>
        <a:p>
          <a:endParaRPr lang="en-US"/>
        </a:p>
      </dgm:t>
    </dgm:pt>
    <dgm:pt modelId="{BAD72A64-9F21-46B9-8526-02FF6B18AB1C}" type="sibTrans" cxnId="{234008B0-D0B0-4E0B-A271-2463FA00EB8F}">
      <dgm:prSet/>
      <dgm:spPr/>
      <dgm:t>
        <a:bodyPr/>
        <a:lstStyle/>
        <a:p>
          <a:endParaRPr lang="en-US"/>
        </a:p>
      </dgm:t>
    </dgm:pt>
    <dgm:pt modelId="{1A980EB8-EF93-4E39-8DD1-74824C34D278}">
      <dgm:prSet custT="1"/>
      <dgm:spPr/>
      <dgm:t>
        <a:bodyPr/>
        <a:lstStyle/>
        <a:p>
          <a:r>
            <a:rPr lang="en-US" sz="1600" dirty="0"/>
            <a:t>ALTA Telephone Instructions</a:t>
          </a:r>
        </a:p>
      </dgm:t>
    </dgm:pt>
    <dgm:pt modelId="{46BF3369-2A3C-4DEC-97F6-51E8D5AA5694}" type="parTrans" cxnId="{4C6B7E6C-7087-4A7C-9411-02BFB4E4D615}">
      <dgm:prSet/>
      <dgm:spPr/>
      <dgm:t>
        <a:bodyPr/>
        <a:lstStyle/>
        <a:p>
          <a:endParaRPr lang="en-US"/>
        </a:p>
      </dgm:t>
    </dgm:pt>
    <dgm:pt modelId="{67C27586-4360-492D-AF2B-C641EFCD3E46}" type="sibTrans" cxnId="{4C6B7E6C-7087-4A7C-9411-02BFB4E4D615}">
      <dgm:prSet/>
      <dgm:spPr/>
      <dgm:t>
        <a:bodyPr/>
        <a:lstStyle/>
        <a:p>
          <a:endParaRPr lang="en-US"/>
        </a:p>
      </dgm:t>
    </dgm:pt>
    <dgm:pt modelId="{400A8535-3E21-4857-ABF8-21CE6E019993}">
      <dgm:prSet custT="1"/>
      <dgm:spPr/>
      <dgm:t>
        <a:bodyPr/>
        <a:lstStyle/>
        <a:p>
          <a:r>
            <a:rPr lang="en-US" sz="1600" dirty="0"/>
            <a:t>Score to Credit Conversion Chart</a:t>
          </a:r>
        </a:p>
      </dgm:t>
    </dgm:pt>
    <dgm:pt modelId="{EDB6AC7A-25DC-42A1-9A3D-453CE163D0EA}" type="parTrans" cxnId="{BBBE8CDF-4A2F-430D-99B9-CA85F3C3A440}">
      <dgm:prSet/>
      <dgm:spPr/>
      <dgm:t>
        <a:bodyPr/>
        <a:lstStyle/>
        <a:p>
          <a:endParaRPr lang="en-US"/>
        </a:p>
      </dgm:t>
    </dgm:pt>
    <dgm:pt modelId="{A4120F19-2710-4135-994D-4CADF52C1273}" type="sibTrans" cxnId="{BBBE8CDF-4A2F-430D-99B9-CA85F3C3A440}">
      <dgm:prSet/>
      <dgm:spPr/>
      <dgm:t>
        <a:bodyPr/>
        <a:lstStyle/>
        <a:p>
          <a:endParaRPr lang="en-US"/>
        </a:p>
      </dgm:t>
    </dgm:pt>
    <dgm:pt modelId="{D2631DB9-C1C5-456B-B5EE-356CABB417D8}">
      <dgm:prSet custT="1"/>
      <dgm:spPr/>
      <dgm:t>
        <a:bodyPr/>
        <a:lstStyle/>
        <a:p>
          <a:r>
            <a:rPr lang="en-US" sz="1600" dirty="0"/>
            <a:t>Example Transcript Letter</a:t>
          </a:r>
        </a:p>
      </dgm:t>
    </dgm:pt>
    <dgm:pt modelId="{FE62D2B7-25D2-4ABF-8165-6BA43E3E3D4F}" type="parTrans" cxnId="{1CE01D14-2A79-4D7C-A283-8996770BB294}">
      <dgm:prSet/>
      <dgm:spPr/>
      <dgm:t>
        <a:bodyPr/>
        <a:lstStyle/>
        <a:p>
          <a:endParaRPr lang="en-US"/>
        </a:p>
      </dgm:t>
    </dgm:pt>
    <dgm:pt modelId="{690DF179-EED3-4410-972A-86CA1578C428}" type="sibTrans" cxnId="{1CE01D14-2A79-4D7C-A283-8996770BB294}">
      <dgm:prSet/>
      <dgm:spPr/>
      <dgm:t>
        <a:bodyPr/>
        <a:lstStyle/>
        <a:p>
          <a:endParaRPr lang="en-US"/>
        </a:p>
      </dgm:t>
    </dgm:pt>
    <dgm:pt modelId="{24C6192D-1F86-41BD-8DF9-A3EC8444284A}">
      <dgm:prSet/>
      <dgm:spPr/>
      <dgm:t>
        <a:bodyPr/>
        <a:lstStyle/>
        <a:p>
          <a:r>
            <a:rPr lang="en-US" dirty="0"/>
            <a:t>Plan</a:t>
          </a:r>
        </a:p>
      </dgm:t>
    </dgm:pt>
    <dgm:pt modelId="{B326AEE6-ECC3-47EB-89AC-1D4D08CD0F58}" type="parTrans" cxnId="{2AA5EC5D-D9DB-4FEB-AD28-9C59D3D7111E}">
      <dgm:prSet/>
      <dgm:spPr/>
      <dgm:t>
        <a:bodyPr/>
        <a:lstStyle/>
        <a:p>
          <a:endParaRPr lang="en-US"/>
        </a:p>
      </dgm:t>
    </dgm:pt>
    <dgm:pt modelId="{29F0D665-A908-43F6-A14D-207108CED0C9}" type="sibTrans" cxnId="{2AA5EC5D-D9DB-4FEB-AD28-9C59D3D7111E}">
      <dgm:prSet/>
      <dgm:spPr/>
      <dgm:t>
        <a:bodyPr/>
        <a:lstStyle/>
        <a:p>
          <a:endParaRPr lang="en-US"/>
        </a:p>
      </dgm:t>
    </dgm:pt>
    <dgm:pt modelId="{9C77C287-0107-4A01-98B8-667C6D3A4423}">
      <dgm:prSet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US" sz="1600" dirty="0"/>
            <a:t>Book an appropriate room for testing</a:t>
          </a:r>
        </a:p>
        <a:p>
          <a:pPr>
            <a:buFont typeface="Arial" panose="020B0604020202020204" pitchFamily="34" charset="0"/>
            <a:buChar char="•"/>
          </a:pPr>
          <a:endParaRPr lang="en-US" sz="1050" dirty="0"/>
        </a:p>
        <a:p>
          <a:pPr>
            <a:buFont typeface="Arial" panose="020B0604020202020204" pitchFamily="34" charset="0"/>
            <a:buNone/>
          </a:pPr>
          <a:r>
            <a:rPr lang="en-US" sz="1600" dirty="0"/>
            <a:t>Remind staff not to use </a:t>
          </a:r>
          <a:r>
            <a:rPr lang="en-US" sz="1600" dirty="0" err="1"/>
            <a:t>GoGuardian</a:t>
          </a:r>
          <a:r>
            <a:rPr lang="en-US" sz="1600" dirty="0"/>
            <a:t>/ Class Policy during testing</a:t>
          </a:r>
        </a:p>
      </dgm:t>
    </dgm:pt>
    <dgm:pt modelId="{1B17B038-E6B1-437A-9787-C9B29E62F514}" type="parTrans" cxnId="{2E7D54EB-5AA1-4D9D-BABC-E9CD1B76D1F1}">
      <dgm:prSet/>
      <dgm:spPr/>
      <dgm:t>
        <a:bodyPr/>
        <a:lstStyle/>
        <a:p>
          <a:endParaRPr lang="en-US"/>
        </a:p>
      </dgm:t>
    </dgm:pt>
    <dgm:pt modelId="{3DB0F9ED-699E-4E41-9DD6-2938C5C10B89}" type="sibTrans" cxnId="{2E7D54EB-5AA1-4D9D-BABC-E9CD1B76D1F1}">
      <dgm:prSet/>
      <dgm:spPr/>
      <dgm:t>
        <a:bodyPr/>
        <a:lstStyle/>
        <a:p>
          <a:endParaRPr lang="en-US"/>
        </a:p>
      </dgm:t>
    </dgm:pt>
    <dgm:pt modelId="{9FD3CA60-4E7F-4F97-8521-8D4EAD78633E}">
      <dgm:prSet/>
      <dgm:spPr/>
      <dgm:t>
        <a:bodyPr/>
        <a:lstStyle/>
        <a:p>
          <a:r>
            <a:rPr lang="en-US" dirty="0"/>
            <a:t>Test</a:t>
          </a:r>
        </a:p>
      </dgm:t>
    </dgm:pt>
    <dgm:pt modelId="{D99B8F59-A7F5-4C04-B859-AA50386E89E3}" type="parTrans" cxnId="{5174127F-1A34-4110-9984-56D49C1FE0CA}">
      <dgm:prSet/>
      <dgm:spPr/>
      <dgm:t>
        <a:bodyPr/>
        <a:lstStyle/>
        <a:p>
          <a:endParaRPr lang="en-US"/>
        </a:p>
      </dgm:t>
    </dgm:pt>
    <dgm:pt modelId="{092DBC58-68E2-4B0C-ACCD-697EFA968A53}" type="sibTrans" cxnId="{5174127F-1A34-4110-9984-56D49C1FE0CA}">
      <dgm:prSet/>
      <dgm:spPr/>
      <dgm:t>
        <a:bodyPr/>
        <a:lstStyle/>
        <a:p>
          <a:endParaRPr lang="en-US"/>
        </a:p>
      </dgm:t>
    </dgm:pt>
    <dgm:pt modelId="{6CE58270-54D0-4206-AF8E-0168D6E9450C}">
      <dgm:prSet/>
      <dgm:spPr/>
      <dgm:t>
        <a:bodyPr/>
        <a:lstStyle/>
        <a:p>
          <a:r>
            <a:rPr lang="en-US" sz="1700" dirty="0"/>
            <a:t>Schedule ALTA Phone Interviews</a:t>
          </a:r>
        </a:p>
      </dgm:t>
    </dgm:pt>
    <dgm:pt modelId="{AA309413-E9A0-4880-A9E6-18E8AAE82192}" type="parTrans" cxnId="{062D27C7-3BEE-45DD-A0AC-132B4EAE7ADF}">
      <dgm:prSet/>
      <dgm:spPr/>
      <dgm:t>
        <a:bodyPr/>
        <a:lstStyle/>
        <a:p>
          <a:endParaRPr lang="en-US"/>
        </a:p>
      </dgm:t>
    </dgm:pt>
    <dgm:pt modelId="{78087633-F000-4494-92C3-25BEBBE4CD7B}" type="sibTrans" cxnId="{062D27C7-3BEE-45DD-A0AC-132B4EAE7ADF}">
      <dgm:prSet/>
      <dgm:spPr/>
      <dgm:t>
        <a:bodyPr/>
        <a:lstStyle/>
        <a:p>
          <a:endParaRPr lang="en-US"/>
        </a:p>
      </dgm:t>
    </dgm:pt>
    <dgm:pt modelId="{EEED7F97-AD8A-4756-82FC-1683C39F6AF2}">
      <dgm:prSet custT="1"/>
      <dgm:spPr/>
      <dgm:t>
        <a:bodyPr/>
        <a:lstStyle/>
        <a:p>
          <a:r>
            <a:rPr lang="en-US" sz="1600" dirty="0"/>
            <a:t>Note 3 testing options and email to ALTA.</a:t>
          </a:r>
        </a:p>
      </dgm:t>
    </dgm:pt>
    <dgm:pt modelId="{B3854C90-4B27-4CA3-B875-77431F98C405}" type="parTrans" cxnId="{6DA6D79C-4630-4BBC-9068-262828BEDED9}">
      <dgm:prSet/>
      <dgm:spPr/>
      <dgm:t>
        <a:bodyPr/>
        <a:lstStyle/>
        <a:p>
          <a:endParaRPr lang="en-US"/>
        </a:p>
      </dgm:t>
    </dgm:pt>
    <dgm:pt modelId="{009B40DE-D53A-4781-8C5C-91553AC2FFF6}" type="sibTrans" cxnId="{6DA6D79C-4630-4BBC-9068-262828BEDED9}">
      <dgm:prSet/>
      <dgm:spPr/>
      <dgm:t>
        <a:bodyPr/>
        <a:lstStyle/>
        <a:p>
          <a:endParaRPr lang="en-US"/>
        </a:p>
      </dgm:t>
    </dgm:pt>
    <dgm:pt modelId="{B643DBDB-8930-4435-AD52-E7E7A1A53057}">
      <dgm:prSet/>
      <dgm:spPr/>
      <dgm:t>
        <a:bodyPr/>
        <a:lstStyle/>
        <a:p>
          <a:r>
            <a:rPr lang="en-US" dirty="0"/>
            <a:t>Distribute</a:t>
          </a:r>
        </a:p>
      </dgm:t>
    </dgm:pt>
    <dgm:pt modelId="{D8547B14-753D-44DE-A166-F8E9FB91BC4C}" type="parTrans" cxnId="{21FBC4F2-6150-42E3-B055-4FF538E8BEB7}">
      <dgm:prSet/>
      <dgm:spPr/>
      <dgm:t>
        <a:bodyPr/>
        <a:lstStyle/>
        <a:p>
          <a:endParaRPr lang="en-US"/>
        </a:p>
      </dgm:t>
    </dgm:pt>
    <dgm:pt modelId="{EF6C5130-AB7A-44D1-9088-708CEABEAE38}" type="sibTrans" cxnId="{21FBC4F2-6150-42E3-B055-4FF538E8BEB7}">
      <dgm:prSet/>
      <dgm:spPr/>
      <dgm:t>
        <a:bodyPr/>
        <a:lstStyle/>
        <a:p>
          <a:endParaRPr lang="en-US"/>
        </a:p>
      </dgm:t>
    </dgm:pt>
    <dgm:pt modelId="{B7611730-83A1-48B4-B5F2-907A5B7355DA}">
      <dgm:prSet/>
      <dgm:spPr/>
      <dgm:t>
        <a:bodyPr/>
        <a:lstStyle/>
        <a:p>
          <a:r>
            <a:rPr lang="en-US" dirty="0"/>
            <a:t>Distribute Score Reports and Transcript Letters to students within one week of receipt.</a:t>
          </a:r>
        </a:p>
      </dgm:t>
    </dgm:pt>
    <dgm:pt modelId="{FA2DC338-CDDC-4B61-9590-563972556F2C}" type="parTrans" cxnId="{90425752-7692-4A1B-BCF7-DA9341D40637}">
      <dgm:prSet/>
      <dgm:spPr/>
      <dgm:t>
        <a:bodyPr/>
        <a:lstStyle/>
        <a:p>
          <a:endParaRPr lang="en-US"/>
        </a:p>
      </dgm:t>
    </dgm:pt>
    <dgm:pt modelId="{C5999D2A-1C5B-4AED-B39E-348B0F78F892}" type="sibTrans" cxnId="{90425752-7692-4A1B-BCF7-DA9341D40637}">
      <dgm:prSet/>
      <dgm:spPr/>
      <dgm:t>
        <a:bodyPr/>
        <a:lstStyle/>
        <a:p>
          <a:endParaRPr lang="en-US"/>
        </a:p>
      </dgm:t>
    </dgm:pt>
    <dgm:pt modelId="{B9474223-A04E-47FE-9AA1-B4AC4C38EAF3}">
      <dgm:prSet/>
      <dgm:spPr/>
      <dgm:t>
        <a:bodyPr/>
        <a:lstStyle/>
        <a:p>
          <a:r>
            <a:rPr lang="en-US" dirty="0"/>
            <a:t>Record</a:t>
          </a:r>
        </a:p>
      </dgm:t>
    </dgm:pt>
    <dgm:pt modelId="{F4FD21E5-33E1-4535-B55C-01C6CC73E936}" type="parTrans" cxnId="{17CD216D-664D-479B-A69C-F09FE5E216C3}">
      <dgm:prSet/>
      <dgm:spPr/>
      <dgm:t>
        <a:bodyPr/>
        <a:lstStyle/>
        <a:p>
          <a:endParaRPr lang="en-US"/>
        </a:p>
      </dgm:t>
    </dgm:pt>
    <dgm:pt modelId="{2CC78D6B-7207-4E5E-8789-3A258FFCD805}" type="sibTrans" cxnId="{17CD216D-664D-479B-A69C-F09FE5E216C3}">
      <dgm:prSet/>
      <dgm:spPr/>
      <dgm:t>
        <a:bodyPr/>
        <a:lstStyle/>
        <a:p>
          <a:endParaRPr lang="en-US"/>
        </a:p>
      </dgm:t>
    </dgm:pt>
    <dgm:pt modelId="{C494516F-0754-4223-AC99-FB94820739E1}">
      <dgm:prSet/>
      <dgm:spPr/>
      <dgm:t>
        <a:bodyPr/>
        <a:lstStyle/>
        <a:p>
          <a:r>
            <a:rPr lang="en-US" dirty="0"/>
            <a:t>File Cum File copies within one week.</a:t>
          </a:r>
        </a:p>
        <a:p>
          <a:r>
            <a:rPr lang="en-US" dirty="0"/>
            <a:t>Update transcripts with proficiency info ASAP.</a:t>
          </a:r>
        </a:p>
      </dgm:t>
    </dgm:pt>
    <dgm:pt modelId="{DAFFC28C-9F4E-44A0-A415-5C64098DEFC9}" type="parTrans" cxnId="{92CC8DBB-563C-4437-A4EA-ED30552D2C40}">
      <dgm:prSet/>
      <dgm:spPr/>
      <dgm:t>
        <a:bodyPr/>
        <a:lstStyle/>
        <a:p>
          <a:endParaRPr lang="en-US"/>
        </a:p>
      </dgm:t>
    </dgm:pt>
    <dgm:pt modelId="{B857BEAF-F99F-4254-A408-E489CAA4D78F}" type="sibTrans" cxnId="{92CC8DBB-563C-4437-A4EA-ED30552D2C40}">
      <dgm:prSet/>
      <dgm:spPr/>
      <dgm:t>
        <a:bodyPr/>
        <a:lstStyle/>
        <a:p>
          <a:endParaRPr lang="en-US"/>
        </a:p>
      </dgm:t>
    </dgm:pt>
    <dgm:pt modelId="{9B946AEB-5F1B-4E50-9220-B001FC87D679}">
      <dgm:prSet custT="1"/>
      <dgm:spPr/>
      <dgm:t>
        <a:bodyPr/>
        <a:lstStyle/>
        <a:p>
          <a:r>
            <a:rPr lang="en-US" sz="1600" dirty="0"/>
            <a:t>All proctor materials</a:t>
          </a:r>
        </a:p>
      </dgm:t>
    </dgm:pt>
    <dgm:pt modelId="{C1B2664D-DA4F-430B-9C1F-7771301FF876}" type="sibTrans" cxnId="{36E66522-A5C3-4D5F-9B65-F9BC4B503ADF}">
      <dgm:prSet/>
      <dgm:spPr/>
      <dgm:t>
        <a:bodyPr/>
        <a:lstStyle/>
        <a:p>
          <a:endParaRPr lang="en-US"/>
        </a:p>
      </dgm:t>
    </dgm:pt>
    <dgm:pt modelId="{19BE8FD3-96FF-43BC-AEFC-5358093B3752}" type="parTrans" cxnId="{36E66522-A5C3-4D5F-9B65-F9BC4B503ADF}">
      <dgm:prSet/>
      <dgm:spPr/>
      <dgm:t>
        <a:bodyPr/>
        <a:lstStyle/>
        <a:p>
          <a:endParaRPr lang="en-US"/>
        </a:p>
      </dgm:t>
    </dgm:pt>
    <dgm:pt modelId="{18A178DA-0DCC-4C38-881B-62ADC9BCD7CA}">
      <dgm:prSet custT="1"/>
      <dgm:spPr/>
      <dgm:t>
        <a:bodyPr/>
        <a:lstStyle/>
        <a:p>
          <a:r>
            <a:rPr lang="en-US" sz="1600" dirty="0"/>
            <a:t>Copy </a:t>
          </a:r>
          <a:r>
            <a:rPr lang="en-US" sz="1600" dirty="0" err="1"/>
            <a:t>aschiessl</a:t>
          </a:r>
          <a:r>
            <a:rPr lang="en-US" sz="1600" dirty="0"/>
            <a:t>.</a:t>
          </a:r>
        </a:p>
      </dgm:t>
    </dgm:pt>
    <dgm:pt modelId="{8400DDAE-5712-4AF7-8BC3-AA7CA66845EE}" type="parTrans" cxnId="{18A9E97B-474C-4C2B-BA65-3FBD5D5EAC40}">
      <dgm:prSet/>
      <dgm:spPr/>
      <dgm:t>
        <a:bodyPr/>
        <a:lstStyle/>
        <a:p>
          <a:endParaRPr lang="en-US"/>
        </a:p>
      </dgm:t>
    </dgm:pt>
    <dgm:pt modelId="{FE7FBBE0-0C03-482D-BF16-617DEA66D7B9}" type="sibTrans" cxnId="{18A9E97B-474C-4C2B-BA65-3FBD5D5EAC40}">
      <dgm:prSet/>
      <dgm:spPr/>
      <dgm:t>
        <a:bodyPr/>
        <a:lstStyle/>
        <a:p>
          <a:endParaRPr lang="en-US"/>
        </a:p>
      </dgm:t>
    </dgm:pt>
    <dgm:pt modelId="{26753A20-D9E2-40AC-B6E3-53577BCD6708}">
      <dgm:prSet phldrT="[Text]" custT="1"/>
      <dgm:spPr/>
      <dgm:t>
        <a:bodyPr/>
        <a:lstStyle/>
        <a:p>
          <a:r>
            <a:rPr lang="en-US" sz="1600" dirty="0"/>
            <a:t>Complete makeup testing and interviews by 12/15 </a:t>
          </a:r>
        </a:p>
      </dgm:t>
    </dgm:pt>
    <dgm:pt modelId="{74BC492F-F787-4DD3-BC9F-EB25C450457F}" type="parTrans" cxnId="{0FC05DF7-5C2D-4D3D-811B-704884590DDC}">
      <dgm:prSet/>
      <dgm:spPr/>
      <dgm:t>
        <a:bodyPr/>
        <a:lstStyle/>
        <a:p>
          <a:endParaRPr lang="en-US"/>
        </a:p>
      </dgm:t>
    </dgm:pt>
    <dgm:pt modelId="{8828A546-82D6-4CA1-A6CA-19829F97A77A}" type="sibTrans" cxnId="{0FC05DF7-5C2D-4D3D-811B-704884590DDC}">
      <dgm:prSet/>
      <dgm:spPr/>
      <dgm:t>
        <a:bodyPr/>
        <a:lstStyle/>
        <a:p>
          <a:endParaRPr lang="en-US"/>
        </a:p>
      </dgm:t>
    </dgm:pt>
    <dgm:pt modelId="{357DA7CF-00CE-436C-B48A-00272054D866}" type="pres">
      <dgm:prSet presAssocID="{35E9058C-838D-4E6D-BCD1-12C0D3897022}" presName="Name0" presStyleCnt="0">
        <dgm:presLayoutVars>
          <dgm:dir/>
          <dgm:animLvl val="lvl"/>
          <dgm:resizeHandles val="exact"/>
        </dgm:presLayoutVars>
      </dgm:prSet>
      <dgm:spPr/>
    </dgm:pt>
    <dgm:pt modelId="{06B650C3-14D6-4AF7-980E-D8A6EAB7FA13}" type="pres">
      <dgm:prSet presAssocID="{2D37ADA8-D0BA-485C-B999-4F96FE338570}" presName="composite" presStyleCnt="0"/>
      <dgm:spPr/>
    </dgm:pt>
    <dgm:pt modelId="{89D3C981-A931-4D91-81E1-3597CDBBDED9}" type="pres">
      <dgm:prSet presAssocID="{2D37ADA8-D0BA-485C-B999-4F96FE338570}" presName="parTx" presStyleLbl="alignNode1" presStyleIdx="0" presStyleCnt="5">
        <dgm:presLayoutVars>
          <dgm:chMax val="0"/>
          <dgm:chPref val="0"/>
        </dgm:presLayoutVars>
      </dgm:prSet>
      <dgm:spPr/>
    </dgm:pt>
    <dgm:pt modelId="{A2AF209A-319E-44AE-A107-7D56EA276D24}" type="pres">
      <dgm:prSet presAssocID="{2D37ADA8-D0BA-485C-B999-4F96FE338570}" presName="desTx" presStyleLbl="alignAccFollowNode1" presStyleIdx="0" presStyleCnt="5">
        <dgm:presLayoutVars/>
      </dgm:prSet>
      <dgm:spPr/>
    </dgm:pt>
    <dgm:pt modelId="{DCEFE091-BA91-4962-B918-12A1A67CAC66}" type="pres">
      <dgm:prSet presAssocID="{62451101-D730-4E10-BBF3-588BE1249354}" presName="space" presStyleCnt="0"/>
      <dgm:spPr/>
    </dgm:pt>
    <dgm:pt modelId="{CD0B9142-7BD1-4D7B-845D-A386B8478034}" type="pres">
      <dgm:prSet presAssocID="{24C6192D-1F86-41BD-8DF9-A3EC8444284A}" presName="composite" presStyleCnt="0"/>
      <dgm:spPr/>
    </dgm:pt>
    <dgm:pt modelId="{049C7430-BA48-45CB-95DC-862A2ADFC27C}" type="pres">
      <dgm:prSet presAssocID="{24C6192D-1F86-41BD-8DF9-A3EC8444284A}" presName="parTx" presStyleLbl="alignNode1" presStyleIdx="1" presStyleCnt="5">
        <dgm:presLayoutVars>
          <dgm:chMax val="0"/>
          <dgm:chPref val="0"/>
        </dgm:presLayoutVars>
      </dgm:prSet>
      <dgm:spPr/>
    </dgm:pt>
    <dgm:pt modelId="{CABFBBA1-D8FD-46A5-925D-C676B3DD2511}" type="pres">
      <dgm:prSet presAssocID="{24C6192D-1F86-41BD-8DF9-A3EC8444284A}" presName="desTx" presStyleLbl="alignAccFollowNode1" presStyleIdx="1" presStyleCnt="5">
        <dgm:presLayoutVars/>
      </dgm:prSet>
      <dgm:spPr/>
    </dgm:pt>
    <dgm:pt modelId="{580AF19A-37E0-434E-BD3B-E53CC8EAB7DA}" type="pres">
      <dgm:prSet presAssocID="{29F0D665-A908-43F6-A14D-207108CED0C9}" presName="space" presStyleCnt="0"/>
      <dgm:spPr/>
    </dgm:pt>
    <dgm:pt modelId="{37F58E4B-C2A2-433C-BCC0-E12F41EF8C0D}" type="pres">
      <dgm:prSet presAssocID="{9FD3CA60-4E7F-4F97-8521-8D4EAD78633E}" presName="composite" presStyleCnt="0"/>
      <dgm:spPr/>
    </dgm:pt>
    <dgm:pt modelId="{55FA2CD5-E2C4-42DE-B0A7-92DC1AB1492C}" type="pres">
      <dgm:prSet presAssocID="{9FD3CA60-4E7F-4F97-8521-8D4EAD78633E}" presName="parTx" presStyleLbl="alignNode1" presStyleIdx="2" presStyleCnt="5">
        <dgm:presLayoutVars>
          <dgm:chMax val="0"/>
          <dgm:chPref val="0"/>
        </dgm:presLayoutVars>
      </dgm:prSet>
      <dgm:spPr/>
    </dgm:pt>
    <dgm:pt modelId="{4C25EC2E-FE98-4C1C-B21B-58AF6DFC7FD3}" type="pres">
      <dgm:prSet presAssocID="{9FD3CA60-4E7F-4F97-8521-8D4EAD78633E}" presName="desTx" presStyleLbl="alignAccFollowNode1" presStyleIdx="2" presStyleCnt="5" custScaleY="99062">
        <dgm:presLayoutVars/>
      </dgm:prSet>
      <dgm:spPr/>
    </dgm:pt>
    <dgm:pt modelId="{63D75C69-EFED-4C3F-ADC6-E4B544FAA869}" type="pres">
      <dgm:prSet presAssocID="{092DBC58-68E2-4B0C-ACCD-697EFA968A53}" presName="space" presStyleCnt="0"/>
      <dgm:spPr/>
    </dgm:pt>
    <dgm:pt modelId="{DBEE6163-12B4-49B6-AC06-E0376EC21A82}" type="pres">
      <dgm:prSet presAssocID="{B643DBDB-8930-4435-AD52-E7E7A1A53057}" presName="composite" presStyleCnt="0"/>
      <dgm:spPr/>
    </dgm:pt>
    <dgm:pt modelId="{FA951C45-BC2E-4C9B-A0EA-3EC72EBFF5FC}" type="pres">
      <dgm:prSet presAssocID="{B643DBDB-8930-4435-AD52-E7E7A1A53057}" presName="parTx" presStyleLbl="alignNode1" presStyleIdx="3" presStyleCnt="5">
        <dgm:presLayoutVars>
          <dgm:chMax val="0"/>
          <dgm:chPref val="0"/>
        </dgm:presLayoutVars>
      </dgm:prSet>
      <dgm:spPr/>
    </dgm:pt>
    <dgm:pt modelId="{FAB6E2BA-AC6A-409C-94E9-98722BF80BAD}" type="pres">
      <dgm:prSet presAssocID="{B643DBDB-8930-4435-AD52-E7E7A1A53057}" presName="desTx" presStyleLbl="alignAccFollowNode1" presStyleIdx="3" presStyleCnt="5">
        <dgm:presLayoutVars/>
      </dgm:prSet>
      <dgm:spPr/>
    </dgm:pt>
    <dgm:pt modelId="{44921AA4-BAE9-4D50-BD61-F5871135BE07}" type="pres">
      <dgm:prSet presAssocID="{EF6C5130-AB7A-44D1-9088-708CEABEAE38}" presName="space" presStyleCnt="0"/>
      <dgm:spPr/>
    </dgm:pt>
    <dgm:pt modelId="{40D70B52-6686-4ED8-A813-9559401176D1}" type="pres">
      <dgm:prSet presAssocID="{B9474223-A04E-47FE-9AA1-B4AC4C38EAF3}" presName="composite" presStyleCnt="0"/>
      <dgm:spPr/>
    </dgm:pt>
    <dgm:pt modelId="{071F8222-31F8-4B14-8479-AEFB56E4B2D7}" type="pres">
      <dgm:prSet presAssocID="{B9474223-A04E-47FE-9AA1-B4AC4C38EAF3}" presName="parTx" presStyleLbl="alignNode1" presStyleIdx="4" presStyleCnt="5">
        <dgm:presLayoutVars>
          <dgm:chMax val="0"/>
          <dgm:chPref val="0"/>
        </dgm:presLayoutVars>
      </dgm:prSet>
      <dgm:spPr/>
    </dgm:pt>
    <dgm:pt modelId="{EE14B154-255E-4787-BFA0-5D44096ABC14}" type="pres">
      <dgm:prSet presAssocID="{B9474223-A04E-47FE-9AA1-B4AC4C38EAF3}" presName="desTx" presStyleLbl="alignAccFollowNode1" presStyleIdx="4" presStyleCnt="5">
        <dgm:presLayoutVars/>
      </dgm:prSet>
      <dgm:spPr/>
    </dgm:pt>
  </dgm:ptLst>
  <dgm:cxnLst>
    <dgm:cxn modelId="{37FEE912-52A9-441F-ACB4-9EA874D055C0}" type="presOf" srcId="{B7611730-83A1-48B4-B5F2-907A5B7355DA}" destId="{FAB6E2BA-AC6A-409C-94E9-98722BF80BAD}" srcOrd="0" destOrd="0" presId="urn:microsoft.com/office/officeart/2016/7/layout/HorizontalActionList"/>
    <dgm:cxn modelId="{1CE01D14-2A79-4D7C-A283-8996770BB294}" srcId="{00DDA1EF-B352-4607-8A21-03C55D9310A7}" destId="{D2631DB9-C1C5-456B-B5EE-356CABB417D8}" srcOrd="3" destOrd="0" parTransId="{FE62D2B7-25D2-4ABF-8165-6BA43E3E3D4F}" sibTransId="{690DF179-EED3-4410-972A-86CA1578C428}"/>
    <dgm:cxn modelId="{D0B77416-ECA5-46BC-BFA4-87E1588E7819}" type="presOf" srcId="{400A8535-3E21-4857-ABF8-21CE6E019993}" destId="{A2AF209A-319E-44AE-A107-7D56EA276D24}" srcOrd="0" destOrd="3" presId="urn:microsoft.com/office/officeart/2016/7/layout/HorizontalActionList"/>
    <dgm:cxn modelId="{36E66522-A5C3-4D5F-9B65-F9BC4B503ADF}" srcId="{00DDA1EF-B352-4607-8A21-03C55D9310A7}" destId="{9B946AEB-5F1B-4E50-9220-B001FC87D679}" srcOrd="0" destOrd="0" parTransId="{19BE8FD3-96FF-43BC-AEFC-5358093B3752}" sibTransId="{C1B2664D-DA4F-430B-9C1F-7771301FF876}"/>
    <dgm:cxn modelId="{EA4F012E-7E99-4279-86D4-FDF6F3A41D78}" type="presOf" srcId="{EEED7F97-AD8A-4756-82FC-1683C39F6AF2}" destId="{4C25EC2E-FE98-4C1C-B21B-58AF6DFC7FD3}" srcOrd="0" destOrd="1" presId="urn:microsoft.com/office/officeart/2016/7/layout/HorizontalActionList"/>
    <dgm:cxn modelId="{2AA5EC5D-D9DB-4FEB-AD28-9C59D3D7111E}" srcId="{35E9058C-838D-4E6D-BCD1-12C0D3897022}" destId="{24C6192D-1F86-41BD-8DF9-A3EC8444284A}" srcOrd="1" destOrd="0" parTransId="{B326AEE6-ECC3-47EB-89AC-1D4D08CD0F58}" sibTransId="{29F0D665-A908-43F6-A14D-207108CED0C9}"/>
    <dgm:cxn modelId="{4C6B7E6C-7087-4A7C-9411-02BFB4E4D615}" srcId="{00DDA1EF-B352-4607-8A21-03C55D9310A7}" destId="{1A980EB8-EF93-4E39-8DD1-74824C34D278}" srcOrd="1" destOrd="0" parTransId="{46BF3369-2A3C-4DEC-97F6-51E8D5AA5694}" sibTransId="{67C27586-4360-492D-AF2B-C641EFCD3E46}"/>
    <dgm:cxn modelId="{0E15846C-0D92-4096-847B-6F8A8A438E0A}" type="presOf" srcId="{9C77C287-0107-4A01-98B8-667C6D3A4423}" destId="{CABFBBA1-D8FD-46A5-925D-C676B3DD2511}" srcOrd="0" destOrd="0" presId="urn:microsoft.com/office/officeart/2016/7/layout/HorizontalActionList"/>
    <dgm:cxn modelId="{EC9EF14C-9E30-4CD7-9777-071BCD151DD6}" type="presOf" srcId="{26753A20-D9E2-40AC-B6E3-53577BCD6708}" destId="{4C25EC2E-FE98-4C1C-B21B-58AF6DFC7FD3}" srcOrd="0" destOrd="3" presId="urn:microsoft.com/office/officeart/2016/7/layout/HorizontalActionList"/>
    <dgm:cxn modelId="{17CD216D-664D-479B-A69C-F09FE5E216C3}" srcId="{35E9058C-838D-4E6D-BCD1-12C0D3897022}" destId="{B9474223-A04E-47FE-9AA1-B4AC4C38EAF3}" srcOrd="4" destOrd="0" parTransId="{F4FD21E5-33E1-4535-B55C-01C6CC73E936}" sibTransId="{2CC78D6B-7207-4E5E-8789-3A258FFCD805}"/>
    <dgm:cxn modelId="{7240DC6D-FB4C-4CCA-AA81-FB7232441EAA}" type="presOf" srcId="{18A178DA-0DCC-4C38-881B-62ADC9BCD7CA}" destId="{4C25EC2E-FE98-4C1C-B21B-58AF6DFC7FD3}" srcOrd="0" destOrd="2" presId="urn:microsoft.com/office/officeart/2016/7/layout/HorizontalActionList"/>
    <dgm:cxn modelId="{90425752-7692-4A1B-BCF7-DA9341D40637}" srcId="{B643DBDB-8930-4435-AD52-E7E7A1A53057}" destId="{B7611730-83A1-48B4-B5F2-907A5B7355DA}" srcOrd="0" destOrd="0" parTransId="{FA2DC338-CDDC-4B61-9590-563972556F2C}" sibTransId="{C5999D2A-1C5B-4AED-B39E-348B0F78F892}"/>
    <dgm:cxn modelId="{18A9E97B-474C-4C2B-BA65-3FBD5D5EAC40}" srcId="{6CE58270-54D0-4206-AF8E-0168D6E9450C}" destId="{18A178DA-0DCC-4C38-881B-62ADC9BCD7CA}" srcOrd="1" destOrd="0" parTransId="{8400DDAE-5712-4AF7-8BC3-AA7CA66845EE}" sibTransId="{FE7FBBE0-0C03-482D-BF16-617DEA66D7B9}"/>
    <dgm:cxn modelId="{5D01757C-C4FF-4039-8CDB-2930401CD532}" srcId="{35E9058C-838D-4E6D-BCD1-12C0D3897022}" destId="{2D37ADA8-D0BA-485C-B999-4F96FE338570}" srcOrd="0" destOrd="0" parTransId="{4BC63A70-4626-4030-BC4D-FDF1056B709F}" sibTransId="{62451101-D730-4E10-BBF3-588BE1249354}"/>
    <dgm:cxn modelId="{5174127F-1A34-4110-9984-56D49C1FE0CA}" srcId="{35E9058C-838D-4E6D-BCD1-12C0D3897022}" destId="{9FD3CA60-4E7F-4F97-8521-8D4EAD78633E}" srcOrd="2" destOrd="0" parTransId="{D99B8F59-A7F5-4C04-B859-AA50386E89E3}" sibTransId="{092DBC58-68E2-4B0C-ACCD-697EFA968A53}"/>
    <dgm:cxn modelId="{68D6B78F-8B28-4BE8-BFA8-60CF2AF78BE9}" type="presOf" srcId="{35E9058C-838D-4E6D-BCD1-12C0D3897022}" destId="{357DA7CF-00CE-436C-B48A-00272054D866}" srcOrd="0" destOrd="0" presId="urn:microsoft.com/office/officeart/2016/7/layout/HorizontalActionList"/>
    <dgm:cxn modelId="{9017A092-79F7-4266-9481-361E285937AE}" type="presOf" srcId="{B643DBDB-8930-4435-AD52-E7E7A1A53057}" destId="{FA951C45-BC2E-4C9B-A0EA-3EC72EBFF5FC}" srcOrd="0" destOrd="0" presId="urn:microsoft.com/office/officeart/2016/7/layout/HorizontalActionList"/>
    <dgm:cxn modelId="{6DA6D79C-4630-4BBC-9068-262828BEDED9}" srcId="{6CE58270-54D0-4206-AF8E-0168D6E9450C}" destId="{EEED7F97-AD8A-4756-82FC-1683C39F6AF2}" srcOrd="0" destOrd="0" parTransId="{B3854C90-4B27-4CA3-B875-77431F98C405}" sibTransId="{009B40DE-D53A-4781-8C5C-91553AC2FFF6}"/>
    <dgm:cxn modelId="{061548A2-51E5-48DF-82D6-7FD716A1F348}" type="presOf" srcId="{2D37ADA8-D0BA-485C-B999-4F96FE338570}" destId="{89D3C981-A931-4D91-81E1-3597CDBBDED9}" srcOrd="0" destOrd="0" presId="urn:microsoft.com/office/officeart/2016/7/layout/HorizontalActionList"/>
    <dgm:cxn modelId="{702543A7-46CD-41F8-BD32-C4D3F6BE1629}" type="presOf" srcId="{24C6192D-1F86-41BD-8DF9-A3EC8444284A}" destId="{049C7430-BA48-45CB-95DC-862A2ADFC27C}" srcOrd="0" destOrd="0" presId="urn:microsoft.com/office/officeart/2016/7/layout/HorizontalActionList"/>
    <dgm:cxn modelId="{234008B0-D0B0-4E0B-A271-2463FA00EB8F}" srcId="{2D37ADA8-D0BA-485C-B999-4F96FE338570}" destId="{00DDA1EF-B352-4607-8A21-03C55D9310A7}" srcOrd="0" destOrd="0" parTransId="{4797F9B5-086F-46EA-AB8E-0AE3A78C1E35}" sibTransId="{BAD72A64-9F21-46B9-8526-02FF6B18AB1C}"/>
    <dgm:cxn modelId="{92CC8DBB-563C-4437-A4EA-ED30552D2C40}" srcId="{B9474223-A04E-47FE-9AA1-B4AC4C38EAF3}" destId="{C494516F-0754-4223-AC99-FB94820739E1}" srcOrd="0" destOrd="0" parTransId="{DAFFC28C-9F4E-44A0-A415-5C64098DEFC9}" sibTransId="{B857BEAF-F99F-4254-A408-E489CAA4D78F}"/>
    <dgm:cxn modelId="{B8109DBC-1159-434C-9180-8A25343F45A5}" type="presOf" srcId="{C494516F-0754-4223-AC99-FB94820739E1}" destId="{EE14B154-255E-4787-BFA0-5D44096ABC14}" srcOrd="0" destOrd="0" presId="urn:microsoft.com/office/officeart/2016/7/layout/HorizontalActionList"/>
    <dgm:cxn modelId="{BABE12C5-5B8D-4B57-A572-C0A575C16AD7}" type="presOf" srcId="{9FD3CA60-4E7F-4F97-8521-8D4EAD78633E}" destId="{55FA2CD5-E2C4-42DE-B0A7-92DC1AB1492C}" srcOrd="0" destOrd="0" presId="urn:microsoft.com/office/officeart/2016/7/layout/HorizontalActionList"/>
    <dgm:cxn modelId="{85D860C6-56BB-43D2-9CF9-63A4FDE80884}" type="presOf" srcId="{6CE58270-54D0-4206-AF8E-0168D6E9450C}" destId="{4C25EC2E-FE98-4C1C-B21B-58AF6DFC7FD3}" srcOrd="0" destOrd="0" presId="urn:microsoft.com/office/officeart/2016/7/layout/HorizontalActionList"/>
    <dgm:cxn modelId="{062D27C7-3BEE-45DD-A0AC-132B4EAE7ADF}" srcId="{9FD3CA60-4E7F-4F97-8521-8D4EAD78633E}" destId="{6CE58270-54D0-4206-AF8E-0168D6E9450C}" srcOrd="0" destOrd="0" parTransId="{AA309413-E9A0-4880-A9E6-18E8AAE82192}" sibTransId="{78087633-F000-4494-92C3-25BEBBE4CD7B}"/>
    <dgm:cxn modelId="{D02AE8C9-DC46-4315-85C2-8284ECE389AA}" type="presOf" srcId="{9B946AEB-5F1B-4E50-9220-B001FC87D679}" destId="{A2AF209A-319E-44AE-A107-7D56EA276D24}" srcOrd="0" destOrd="1" presId="urn:microsoft.com/office/officeart/2016/7/layout/HorizontalActionList"/>
    <dgm:cxn modelId="{5AC290CE-B199-4AE8-8D65-4C27DFF97648}" type="presOf" srcId="{B9474223-A04E-47FE-9AA1-B4AC4C38EAF3}" destId="{071F8222-31F8-4B14-8479-AEFB56E4B2D7}" srcOrd="0" destOrd="0" presId="urn:microsoft.com/office/officeart/2016/7/layout/HorizontalActionList"/>
    <dgm:cxn modelId="{E44DB9CF-720A-47DE-880A-7A033B719BA7}" type="presOf" srcId="{1A980EB8-EF93-4E39-8DD1-74824C34D278}" destId="{A2AF209A-319E-44AE-A107-7D56EA276D24}" srcOrd="0" destOrd="2" presId="urn:microsoft.com/office/officeart/2016/7/layout/HorizontalActionList"/>
    <dgm:cxn modelId="{BBBE8CDF-4A2F-430D-99B9-CA85F3C3A440}" srcId="{00DDA1EF-B352-4607-8A21-03C55D9310A7}" destId="{400A8535-3E21-4857-ABF8-21CE6E019993}" srcOrd="2" destOrd="0" parTransId="{EDB6AC7A-25DC-42A1-9A3D-453CE163D0EA}" sibTransId="{A4120F19-2710-4135-994D-4CADF52C1273}"/>
    <dgm:cxn modelId="{2E7D54EB-5AA1-4D9D-BABC-E9CD1B76D1F1}" srcId="{24C6192D-1F86-41BD-8DF9-A3EC8444284A}" destId="{9C77C287-0107-4A01-98B8-667C6D3A4423}" srcOrd="0" destOrd="0" parTransId="{1B17B038-E6B1-437A-9787-C9B29E62F514}" sibTransId="{3DB0F9ED-699E-4E41-9DD6-2938C5C10B89}"/>
    <dgm:cxn modelId="{21FBC4F2-6150-42E3-B055-4FF538E8BEB7}" srcId="{35E9058C-838D-4E6D-BCD1-12C0D3897022}" destId="{B643DBDB-8930-4435-AD52-E7E7A1A53057}" srcOrd="3" destOrd="0" parTransId="{D8547B14-753D-44DE-A166-F8E9FB91BC4C}" sibTransId="{EF6C5130-AB7A-44D1-9088-708CEABEAE38}"/>
    <dgm:cxn modelId="{0FC05DF7-5C2D-4D3D-811B-704884590DDC}" srcId="{6CE58270-54D0-4206-AF8E-0168D6E9450C}" destId="{26753A20-D9E2-40AC-B6E3-53577BCD6708}" srcOrd="2" destOrd="0" parTransId="{74BC492F-F787-4DD3-BC9F-EB25C450457F}" sibTransId="{8828A546-82D6-4CA1-A6CA-19829F97A77A}"/>
    <dgm:cxn modelId="{1A061BFA-D01E-43C9-9FF5-5B367E443E43}" type="presOf" srcId="{D2631DB9-C1C5-456B-B5EE-356CABB417D8}" destId="{A2AF209A-319E-44AE-A107-7D56EA276D24}" srcOrd="0" destOrd="4" presId="urn:microsoft.com/office/officeart/2016/7/layout/HorizontalActionList"/>
    <dgm:cxn modelId="{54389FFF-E460-4488-BA44-6F5EFF95725B}" type="presOf" srcId="{00DDA1EF-B352-4607-8A21-03C55D9310A7}" destId="{A2AF209A-319E-44AE-A107-7D56EA276D24}" srcOrd="0" destOrd="0" presId="urn:microsoft.com/office/officeart/2016/7/layout/HorizontalActionList"/>
    <dgm:cxn modelId="{4C25BD2B-42C0-4B61-8195-102B4A1F0767}" type="presParOf" srcId="{357DA7CF-00CE-436C-B48A-00272054D866}" destId="{06B650C3-14D6-4AF7-980E-D8A6EAB7FA13}" srcOrd="0" destOrd="0" presId="urn:microsoft.com/office/officeart/2016/7/layout/HorizontalActionList"/>
    <dgm:cxn modelId="{FB87E50B-09CA-47AC-B5E1-70D3103392CD}" type="presParOf" srcId="{06B650C3-14D6-4AF7-980E-D8A6EAB7FA13}" destId="{89D3C981-A931-4D91-81E1-3597CDBBDED9}" srcOrd="0" destOrd="0" presId="urn:microsoft.com/office/officeart/2016/7/layout/HorizontalActionList"/>
    <dgm:cxn modelId="{BA6BC703-818E-4BB9-A804-AAA4D60C948B}" type="presParOf" srcId="{06B650C3-14D6-4AF7-980E-D8A6EAB7FA13}" destId="{A2AF209A-319E-44AE-A107-7D56EA276D24}" srcOrd="1" destOrd="0" presId="urn:microsoft.com/office/officeart/2016/7/layout/HorizontalActionList"/>
    <dgm:cxn modelId="{ED0541D4-C753-4E48-82B0-B9C16F8763F2}" type="presParOf" srcId="{357DA7CF-00CE-436C-B48A-00272054D866}" destId="{DCEFE091-BA91-4962-B918-12A1A67CAC66}" srcOrd="1" destOrd="0" presId="urn:microsoft.com/office/officeart/2016/7/layout/HorizontalActionList"/>
    <dgm:cxn modelId="{E965BC6E-46AE-4F9F-94FD-8ABD87C332C5}" type="presParOf" srcId="{357DA7CF-00CE-436C-B48A-00272054D866}" destId="{CD0B9142-7BD1-4D7B-845D-A386B8478034}" srcOrd="2" destOrd="0" presId="urn:microsoft.com/office/officeart/2016/7/layout/HorizontalActionList"/>
    <dgm:cxn modelId="{E0B8175F-BBFC-4EC9-8821-BE63E8683F7C}" type="presParOf" srcId="{CD0B9142-7BD1-4D7B-845D-A386B8478034}" destId="{049C7430-BA48-45CB-95DC-862A2ADFC27C}" srcOrd="0" destOrd="0" presId="urn:microsoft.com/office/officeart/2016/7/layout/HorizontalActionList"/>
    <dgm:cxn modelId="{073715F2-C1CA-473E-AFC5-6CDA667D290F}" type="presParOf" srcId="{CD0B9142-7BD1-4D7B-845D-A386B8478034}" destId="{CABFBBA1-D8FD-46A5-925D-C676B3DD2511}" srcOrd="1" destOrd="0" presId="urn:microsoft.com/office/officeart/2016/7/layout/HorizontalActionList"/>
    <dgm:cxn modelId="{2B49D260-A096-4CD1-B7F9-BACD62A9383D}" type="presParOf" srcId="{357DA7CF-00CE-436C-B48A-00272054D866}" destId="{580AF19A-37E0-434E-BD3B-E53CC8EAB7DA}" srcOrd="3" destOrd="0" presId="urn:microsoft.com/office/officeart/2016/7/layout/HorizontalActionList"/>
    <dgm:cxn modelId="{8D140683-89D5-4D21-A505-2B34A1CA89FA}" type="presParOf" srcId="{357DA7CF-00CE-436C-B48A-00272054D866}" destId="{37F58E4B-C2A2-433C-BCC0-E12F41EF8C0D}" srcOrd="4" destOrd="0" presId="urn:microsoft.com/office/officeart/2016/7/layout/HorizontalActionList"/>
    <dgm:cxn modelId="{D3114162-86F4-438F-B618-67CD510134F5}" type="presParOf" srcId="{37F58E4B-C2A2-433C-BCC0-E12F41EF8C0D}" destId="{55FA2CD5-E2C4-42DE-B0A7-92DC1AB1492C}" srcOrd="0" destOrd="0" presId="urn:microsoft.com/office/officeart/2016/7/layout/HorizontalActionList"/>
    <dgm:cxn modelId="{FE5D4F9C-F78D-4F98-9D93-292F54B2B003}" type="presParOf" srcId="{37F58E4B-C2A2-433C-BCC0-E12F41EF8C0D}" destId="{4C25EC2E-FE98-4C1C-B21B-58AF6DFC7FD3}" srcOrd="1" destOrd="0" presId="urn:microsoft.com/office/officeart/2016/7/layout/HorizontalActionList"/>
    <dgm:cxn modelId="{8F13652D-7259-4743-879D-BF67054246FF}" type="presParOf" srcId="{357DA7CF-00CE-436C-B48A-00272054D866}" destId="{63D75C69-EFED-4C3F-ADC6-E4B544FAA869}" srcOrd="5" destOrd="0" presId="urn:microsoft.com/office/officeart/2016/7/layout/HorizontalActionList"/>
    <dgm:cxn modelId="{A54986D9-6BE7-4C70-8010-C33A068DD3C5}" type="presParOf" srcId="{357DA7CF-00CE-436C-B48A-00272054D866}" destId="{DBEE6163-12B4-49B6-AC06-E0376EC21A82}" srcOrd="6" destOrd="0" presId="urn:microsoft.com/office/officeart/2016/7/layout/HorizontalActionList"/>
    <dgm:cxn modelId="{BF649E42-0ACC-4C20-AD1F-47326F02F023}" type="presParOf" srcId="{DBEE6163-12B4-49B6-AC06-E0376EC21A82}" destId="{FA951C45-BC2E-4C9B-A0EA-3EC72EBFF5FC}" srcOrd="0" destOrd="0" presId="urn:microsoft.com/office/officeart/2016/7/layout/HorizontalActionList"/>
    <dgm:cxn modelId="{5C5B05DE-D187-4638-B0D6-6AF122B75580}" type="presParOf" srcId="{DBEE6163-12B4-49B6-AC06-E0376EC21A82}" destId="{FAB6E2BA-AC6A-409C-94E9-98722BF80BAD}" srcOrd="1" destOrd="0" presId="urn:microsoft.com/office/officeart/2016/7/layout/HorizontalActionList"/>
    <dgm:cxn modelId="{0B640BBF-3C3A-47DC-8F25-6271AA3A97C0}" type="presParOf" srcId="{357DA7CF-00CE-436C-B48A-00272054D866}" destId="{44921AA4-BAE9-4D50-BD61-F5871135BE07}" srcOrd="7" destOrd="0" presId="urn:microsoft.com/office/officeart/2016/7/layout/HorizontalActionList"/>
    <dgm:cxn modelId="{9B24B83F-3264-4A10-ACF7-83F6793BD2EC}" type="presParOf" srcId="{357DA7CF-00CE-436C-B48A-00272054D866}" destId="{40D70B52-6686-4ED8-A813-9559401176D1}" srcOrd="8" destOrd="0" presId="urn:microsoft.com/office/officeart/2016/7/layout/HorizontalActionList"/>
    <dgm:cxn modelId="{E6F148A9-EA83-4ADD-863A-18DDF6F785A2}" type="presParOf" srcId="{40D70B52-6686-4ED8-A813-9559401176D1}" destId="{071F8222-31F8-4B14-8479-AEFB56E4B2D7}" srcOrd="0" destOrd="0" presId="urn:microsoft.com/office/officeart/2016/7/layout/HorizontalActionList"/>
    <dgm:cxn modelId="{09655F51-B22A-408A-AEC8-610EDD43C893}" type="presParOf" srcId="{40D70B52-6686-4ED8-A813-9559401176D1}" destId="{EE14B154-255E-4787-BFA0-5D44096ABC14}" srcOrd="1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57FA71-8A19-4FB6-BC2C-9D1BCA8EC07D}">
      <dsp:nvSpPr>
        <dsp:cNvPr id="0" name=""/>
        <dsp:cNvSpPr/>
      </dsp:nvSpPr>
      <dsp:spPr>
        <a:xfrm rot="5400000">
          <a:off x="6170969" y="-2261739"/>
          <a:ext cx="1716870" cy="7015030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Check that all sections are done in the Teacher Monitoring Site</a:t>
          </a:r>
        </a:p>
        <a:p>
          <a:pPr marL="114300" lvl="1" indent="-11430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Listen to student recordings to ensure they are clear</a:t>
          </a:r>
        </a:p>
        <a:p>
          <a:pPr marL="457200" lvl="2" indent="-174625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if not, contact AVANT to reset section</a:t>
          </a:r>
        </a:p>
        <a:p>
          <a:pPr marL="114300" lvl="1" indent="-11430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The student logged out of the test and closed the browser</a:t>
          </a:r>
        </a:p>
        <a:p>
          <a:pPr marL="457200" lvl="2" indent="-174625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Hybrid testers have also completed their written test and returned their materials.</a:t>
          </a:r>
        </a:p>
      </dsp:txBody>
      <dsp:txXfrm rot="-5400000">
        <a:off x="3521890" y="471151"/>
        <a:ext cx="6931219" cy="1549248"/>
      </dsp:txXfrm>
    </dsp:sp>
    <dsp:sp modelId="{85ADFAD0-01D4-4C71-9418-651086CAA8A0}">
      <dsp:nvSpPr>
        <dsp:cNvPr id="0" name=""/>
        <dsp:cNvSpPr/>
      </dsp:nvSpPr>
      <dsp:spPr>
        <a:xfrm>
          <a:off x="445504" y="537"/>
          <a:ext cx="3076384" cy="249047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STAMP Testers: </a:t>
          </a:r>
        </a:p>
      </dsp:txBody>
      <dsp:txXfrm>
        <a:off x="567079" y="122112"/>
        <a:ext cx="2833234" cy="2247326"/>
      </dsp:txXfrm>
    </dsp:sp>
    <dsp:sp modelId="{3CAAFE92-C20B-4320-9150-A4B2AF8E9533}">
      <dsp:nvSpPr>
        <dsp:cNvPr id="0" name=""/>
        <dsp:cNvSpPr/>
      </dsp:nvSpPr>
      <dsp:spPr>
        <a:xfrm rot="5400000">
          <a:off x="6505127" y="-365012"/>
          <a:ext cx="957599" cy="7028752"/>
        </a:xfrm>
        <a:prstGeom prst="round2SameRect">
          <a:avLst/>
        </a:prstGeom>
        <a:solidFill>
          <a:schemeClr val="accent2">
            <a:tint val="40000"/>
            <a:alpha val="90000"/>
            <a:hueOff val="247198"/>
            <a:satOff val="-23816"/>
            <a:lumOff val="-2511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247198"/>
              <a:satOff val="-23816"/>
              <a:lumOff val="-25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000" kern="1200" dirty="0"/>
            <a:t>The test and materials were collected. </a:t>
          </a:r>
        </a:p>
      </dsp:txBody>
      <dsp:txXfrm rot="-5400000">
        <a:off x="3469551" y="2717310"/>
        <a:ext cx="6982006" cy="864107"/>
      </dsp:txXfrm>
    </dsp:sp>
    <dsp:sp modelId="{71D40168-1BF9-48E1-80E1-01D1C903D297}">
      <dsp:nvSpPr>
        <dsp:cNvPr id="0" name=""/>
        <dsp:cNvSpPr/>
      </dsp:nvSpPr>
      <dsp:spPr>
        <a:xfrm>
          <a:off x="445504" y="2550864"/>
          <a:ext cx="3024045" cy="1196999"/>
        </a:xfrm>
        <a:prstGeom prst="roundRect">
          <a:avLst/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ALTA Testers: </a:t>
          </a:r>
        </a:p>
      </dsp:txBody>
      <dsp:txXfrm>
        <a:off x="503937" y="2609297"/>
        <a:ext cx="2907179" cy="10801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D3C981-A931-4D91-81E1-3597CDBBDED9}">
      <dsp:nvSpPr>
        <dsp:cNvPr id="0" name=""/>
        <dsp:cNvSpPr/>
      </dsp:nvSpPr>
      <dsp:spPr>
        <a:xfrm>
          <a:off x="14337" y="356080"/>
          <a:ext cx="2077033" cy="62311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4132" tIns="164132" rIns="164132" bIns="16413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Review</a:t>
          </a:r>
        </a:p>
      </dsp:txBody>
      <dsp:txXfrm>
        <a:off x="14337" y="356080"/>
        <a:ext cx="2077033" cy="623110"/>
      </dsp:txXfrm>
    </dsp:sp>
    <dsp:sp modelId="{A2AF209A-319E-44AE-A107-7D56EA276D24}">
      <dsp:nvSpPr>
        <dsp:cNvPr id="0" name=""/>
        <dsp:cNvSpPr/>
      </dsp:nvSpPr>
      <dsp:spPr>
        <a:xfrm>
          <a:off x="14337" y="979190"/>
          <a:ext cx="2077033" cy="266773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165" tIns="205165" rIns="205165" bIns="205165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Review Materials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All proctor materials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ALTA Telephone Instructions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Score to Credit Conversion Chart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Example Transcript Letter</a:t>
          </a:r>
        </a:p>
      </dsp:txBody>
      <dsp:txXfrm>
        <a:off x="14337" y="979190"/>
        <a:ext cx="2077033" cy="2667737"/>
      </dsp:txXfrm>
    </dsp:sp>
    <dsp:sp modelId="{049C7430-BA48-45CB-95DC-862A2ADFC27C}">
      <dsp:nvSpPr>
        <dsp:cNvPr id="0" name=""/>
        <dsp:cNvSpPr/>
      </dsp:nvSpPr>
      <dsp:spPr>
        <a:xfrm>
          <a:off x="2199160" y="356080"/>
          <a:ext cx="2077033" cy="623110"/>
        </a:xfrm>
        <a:prstGeom prst="rect">
          <a:avLst/>
        </a:prstGeom>
        <a:solidFill>
          <a:schemeClr val="accent2">
            <a:hueOff val="9759"/>
            <a:satOff val="-6719"/>
            <a:lumOff val="-1716"/>
            <a:alphaOff val="0"/>
          </a:schemeClr>
        </a:solidFill>
        <a:ln w="15875" cap="flat" cmpd="sng" algn="ctr">
          <a:solidFill>
            <a:schemeClr val="accent2">
              <a:hueOff val="9759"/>
              <a:satOff val="-6719"/>
              <a:lumOff val="-17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4132" tIns="164132" rIns="164132" bIns="16413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Plan</a:t>
          </a:r>
        </a:p>
      </dsp:txBody>
      <dsp:txXfrm>
        <a:off x="2199160" y="356080"/>
        <a:ext cx="2077033" cy="623110"/>
      </dsp:txXfrm>
    </dsp:sp>
    <dsp:sp modelId="{CABFBBA1-D8FD-46A5-925D-C676B3DD2511}">
      <dsp:nvSpPr>
        <dsp:cNvPr id="0" name=""/>
        <dsp:cNvSpPr/>
      </dsp:nvSpPr>
      <dsp:spPr>
        <a:xfrm>
          <a:off x="2199160" y="979190"/>
          <a:ext cx="2077033" cy="2667737"/>
        </a:xfrm>
        <a:prstGeom prst="rect">
          <a:avLst/>
        </a:prstGeom>
        <a:solidFill>
          <a:schemeClr val="accent2">
            <a:tint val="40000"/>
            <a:alpha val="90000"/>
            <a:hueOff val="61800"/>
            <a:satOff val="-5954"/>
            <a:lumOff val="-628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61800"/>
              <a:satOff val="-5954"/>
              <a:lumOff val="-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165" tIns="205165" rIns="205165" bIns="205165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600" kern="1200" dirty="0"/>
            <a:t>Book an appropriate room for testing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en-US" sz="105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600" kern="1200" dirty="0"/>
            <a:t>Remind staff not to use </a:t>
          </a:r>
          <a:r>
            <a:rPr lang="en-US" sz="1600" kern="1200" dirty="0" err="1"/>
            <a:t>GoGuardian</a:t>
          </a:r>
          <a:r>
            <a:rPr lang="en-US" sz="1600" kern="1200" dirty="0"/>
            <a:t>/ Class Policy during testing</a:t>
          </a:r>
        </a:p>
      </dsp:txBody>
      <dsp:txXfrm>
        <a:off x="2199160" y="979190"/>
        <a:ext cx="2077033" cy="2667737"/>
      </dsp:txXfrm>
    </dsp:sp>
    <dsp:sp modelId="{55FA2CD5-E2C4-42DE-B0A7-92DC1AB1492C}">
      <dsp:nvSpPr>
        <dsp:cNvPr id="0" name=""/>
        <dsp:cNvSpPr/>
      </dsp:nvSpPr>
      <dsp:spPr>
        <a:xfrm>
          <a:off x="4383982" y="320243"/>
          <a:ext cx="2077033" cy="623110"/>
        </a:xfrm>
        <a:prstGeom prst="rect">
          <a:avLst/>
        </a:prstGeom>
        <a:solidFill>
          <a:schemeClr val="accent2">
            <a:hueOff val="19519"/>
            <a:satOff val="-13438"/>
            <a:lumOff val="-3431"/>
            <a:alphaOff val="0"/>
          </a:schemeClr>
        </a:solidFill>
        <a:ln w="15875" cap="flat" cmpd="sng" algn="ctr">
          <a:solidFill>
            <a:schemeClr val="accent2">
              <a:hueOff val="19519"/>
              <a:satOff val="-13438"/>
              <a:lumOff val="-34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4132" tIns="164132" rIns="164132" bIns="16413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Test</a:t>
          </a:r>
        </a:p>
      </dsp:txBody>
      <dsp:txXfrm>
        <a:off x="4383982" y="320243"/>
        <a:ext cx="2077033" cy="623110"/>
      </dsp:txXfrm>
    </dsp:sp>
    <dsp:sp modelId="{4C25EC2E-FE98-4C1C-B21B-58AF6DFC7FD3}">
      <dsp:nvSpPr>
        <dsp:cNvPr id="0" name=""/>
        <dsp:cNvSpPr/>
      </dsp:nvSpPr>
      <dsp:spPr>
        <a:xfrm>
          <a:off x="4383982" y="871680"/>
          <a:ext cx="2077033" cy="2811083"/>
        </a:xfrm>
        <a:prstGeom prst="rect">
          <a:avLst/>
        </a:prstGeom>
        <a:solidFill>
          <a:schemeClr val="accent2">
            <a:tint val="40000"/>
            <a:alpha val="90000"/>
            <a:hueOff val="123599"/>
            <a:satOff val="-11908"/>
            <a:lumOff val="-1255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123599"/>
              <a:satOff val="-11908"/>
              <a:lumOff val="-12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165" tIns="205165" rIns="205165" bIns="205165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Schedule ALTA Phone Interviews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Note 3 testing options and email to ALTA.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Copy </a:t>
          </a:r>
          <a:r>
            <a:rPr lang="en-US" sz="1600" kern="1200" dirty="0" err="1"/>
            <a:t>aschiessl</a:t>
          </a:r>
          <a:r>
            <a:rPr lang="en-US" sz="1600" kern="1200" dirty="0"/>
            <a:t>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Complete makeup testing and interviews by 12/15 </a:t>
          </a:r>
        </a:p>
      </dsp:txBody>
      <dsp:txXfrm>
        <a:off x="4383982" y="871680"/>
        <a:ext cx="2077033" cy="2811083"/>
      </dsp:txXfrm>
    </dsp:sp>
    <dsp:sp modelId="{FA951C45-BC2E-4C9B-A0EA-3EC72EBFF5FC}">
      <dsp:nvSpPr>
        <dsp:cNvPr id="0" name=""/>
        <dsp:cNvSpPr/>
      </dsp:nvSpPr>
      <dsp:spPr>
        <a:xfrm>
          <a:off x="6568805" y="356080"/>
          <a:ext cx="2077033" cy="623110"/>
        </a:xfrm>
        <a:prstGeom prst="rect">
          <a:avLst/>
        </a:prstGeom>
        <a:solidFill>
          <a:schemeClr val="accent2">
            <a:hueOff val="29278"/>
            <a:satOff val="-20157"/>
            <a:lumOff val="-5147"/>
            <a:alphaOff val="0"/>
          </a:schemeClr>
        </a:solidFill>
        <a:ln w="15875" cap="flat" cmpd="sng" algn="ctr">
          <a:solidFill>
            <a:schemeClr val="accent2">
              <a:hueOff val="29278"/>
              <a:satOff val="-20157"/>
              <a:lumOff val="-51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4132" tIns="164132" rIns="164132" bIns="16413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Distribute</a:t>
          </a:r>
        </a:p>
      </dsp:txBody>
      <dsp:txXfrm>
        <a:off x="6568805" y="356080"/>
        <a:ext cx="2077033" cy="623110"/>
      </dsp:txXfrm>
    </dsp:sp>
    <dsp:sp modelId="{FAB6E2BA-AC6A-409C-94E9-98722BF80BAD}">
      <dsp:nvSpPr>
        <dsp:cNvPr id="0" name=""/>
        <dsp:cNvSpPr/>
      </dsp:nvSpPr>
      <dsp:spPr>
        <a:xfrm>
          <a:off x="6568805" y="979190"/>
          <a:ext cx="2077033" cy="2667737"/>
        </a:xfrm>
        <a:prstGeom prst="rect">
          <a:avLst/>
        </a:prstGeom>
        <a:solidFill>
          <a:schemeClr val="accent2">
            <a:tint val="40000"/>
            <a:alpha val="90000"/>
            <a:hueOff val="185399"/>
            <a:satOff val="-17862"/>
            <a:lumOff val="-1883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185399"/>
              <a:satOff val="-17862"/>
              <a:lumOff val="-18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165" tIns="205165" rIns="205165" bIns="205165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Distribute Score Reports and Transcript Letters to students within one week of receipt.</a:t>
          </a:r>
        </a:p>
      </dsp:txBody>
      <dsp:txXfrm>
        <a:off x="6568805" y="979190"/>
        <a:ext cx="2077033" cy="2667737"/>
      </dsp:txXfrm>
    </dsp:sp>
    <dsp:sp modelId="{071F8222-31F8-4B14-8479-AEFB56E4B2D7}">
      <dsp:nvSpPr>
        <dsp:cNvPr id="0" name=""/>
        <dsp:cNvSpPr/>
      </dsp:nvSpPr>
      <dsp:spPr>
        <a:xfrm>
          <a:off x="8753627" y="356080"/>
          <a:ext cx="2077033" cy="623110"/>
        </a:xfrm>
        <a:prstGeom prst="rect">
          <a:avLst/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15875" cap="flat" cmpd="sng" algn="ctr">
          <a:solidFill>
            <a:schemeClr val="accent2">
              <a:hueOff val="39038"/>
              <a:satOff val="-26876"/>
              <a:lumOff val="-68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4132" tIns="164132" rIns="164132" bIns="16413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Record</a:t>
          </a:r>
        </a:p>
      </dsp:txBody>
      <dsp:txXfrm>
        <a:off x="8753627" y="356080"/>
        <a:ext cx="2077033" cy="623110"/>
      </dsp:txXfrm>
    </dsp:sp>
    <dsp:sp modelId="{EE14B154-255E-4787-BFA0-5D44096ABC14}">
      <dsp:nvSpPr>
        <dsp:cNvPr id="0" name=""/>
        <dsp:cNvSpPr/>
      </dsp:nvSpPr>
      <dsp:spPr>
        <a:xfrm>
          <a:off x="8753627" y="979190"/>
          <a:ext cx="2077033" cy="2667737"/>
        </a:xfrm>
        <a:prstGeom prst="rect">
          <a:avLst/>
        </a:prstGeom>
        <a:solidFill>
          <a:schemeClr val="accent2">
            <a:tint val="40000"/>
            <a:alpha val="90000"/>
            <a:hueOff val="247198"/>
            <a:satOff val="-23816"/>
            <a:lumOff val="-2511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247198"/>
              <a:satOff val="-23816"/>
              <a:lumOff val="-25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165" tIns="205165" rIns="205165" bIns="205165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File Cum File copies within one week.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Update transcripts with proficiency info ASAP.</a:t>
          </a:r>
        </a:p>
      </dsp:txBody>
      <dsp:txXfrm>
        <a:off x="8753627" y="979190"/>
        <a:ext cx="2077033" cy="26677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Horizontal Action List"/>
  <dgm:desc val="Used to show non-sequential or grouped lists of information. Works well with large amounts of text. All text has the same level of emphasis, and direction is not implied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71452"/>
          </a:xfrm>
          <a:prstGeom prst="rect">
            <a:avLst/>
          </a:prstGeom>
        </p:spPr>
        <p:txBody>
          <a:bodyPr vert="horz" lIns="93744" tIns="46872" rIns="93744" bIns="4687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71452"/>
          </a:xfrm>
          <a:prstGeom prst="rect">
            <a:avLst/>
          </a:prstGeom>
        </p:spPr>
        <p:txBody>
          <a:bodyPr vert="horz" lIns="93744" tIns="46872" rIns="93744" bIns="46872" rtlCol="0"/>
          <a:lstStyle>
            <a:lvl1pPr algn="r">
              <a:defRPr sz="1200"/>
            </a:lvl1pPr>
          </a:lstStyle>
          <a:p>
            <a:fld id="{394DB168-BADA-467C-9B33-3E161085C50E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74750"/>
            <a:ext cx="5638800" cy="3171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44" tIns="46872" rIns="93744" bIns="4687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522024"/>
            <a:ext cx="5608320" cy="3699838"/>
          </a:xfrm>
          <a:prstGeom prst="rect">
            <a:avLst/>
          </a:prstGeom>
        </p:spPr>
        <p:txBody>
          <a:bodyPr vert="horz" lIns="93744" tIns="46872" rIns="93744" bIns="4687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24962"/>
            <a:ext cx="3037840" cy="471451"/>
          </a:xfrm>
          <a:prstGeom prst="rect">
            <a:avLst/>
          </a:prstGeom>
        </p:spPr>
        <p:txBody>
          <a:bodyPr vert="horz" lIns="93744" tIns="46872" rIns="93744" bIns="4687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924962"/>
            <a:ext cx="3037840" cy="471451"/>
          </a:xfrm>
          <a:prstGeom prst="rect">
            <a:avLst/>
          </a:prstGeom>
        </p:spPr>
        <p:txBody>
          <a:bodyPr vert="horz" lIns="93744" tIns="46872" rIns="93744" bIns="46872" rtlCol="0" anchor="b"/>
          <a:lstStyle>
            <a:lvl1pPr algn="r">
              <a:defRPr sz="1200"/>
            </a:lvl1pPr>
          </a:lstStyle>
          <a:p>
            <a:fld id="{6D6980F3-8FED-4EC1-9C9D-E279D10FD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972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Pass out Example </a:t>
            </a:r>
            <a:r>
              <a:rPr lang="en-US" dirty="0" err="1"/>
              <a:t>Altas</a:t>
            </a:r>
            <a:r>
              <a:rPr lang="en-US" dirty="0"/>
              <a:t> and WAFLTS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980F3-8FED-4EC1-9C9D-E279D10FDEB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331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https://docushare.everett.k12.wa.us/docushare/dsweb/Get/Document-121378/WLA%20DFA%20Final.pdf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6980F3-8FED-4EC1-9C9D-E279D10FDEB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361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Pass out Example </a:t>
            </a:r>
            <a:r>
              <a:rPr lang="en-US" dirty="0" err="1"/>
              <a:t>Altas</a:t>
            </a:r>
            <a:r>
              <a:rPr lang="en-US" dirty="0"/>
              <a:t> and WAFLTS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980F3-8FED-4EC1-9C9D-E279D10FDEB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773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6980F3-8FED-4EC1-9C9D-E279D10FDEB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0068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Everett-CHS-Results; Results7299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6980F3-8FED-4EC1-9C9D-E279D10FDEB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595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Everett-CHS-Results; Results7299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6980F3-8FED-4EC1-9C9D-E279D10FDEB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25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1A52B-E1F0-4421-882F-84A6710CE4F9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E992D-CFFD-4ACA-AE77-9F67521A617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2897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1A52B-E1F0-4421-882F-84A6710CE4F9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E992D-CFFD-4ACA-AE77-9F67521A6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623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1A52B-E1F0-4421-882F-84A6710CE4F9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E992D-CFFD-4ACA-AE77-9F67521A6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502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1A52B-E1F0-4421-882F-84A6710CE4F9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E992D-CFFD-4ACA-AE77-9F67521A617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289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1A52B-E1F0-4421-882F-84A6710CE4F9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E992D-CFFD-4ACA-AE77-9F67521A6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386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1A52B-E1F0-4421-882F-84A6710CE4F9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E992D-CFFD-4ACA-AE77-9F67521A617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5182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1A52B-E1F0-4421-882F-84A6710CE4F9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E992D-CFFD-4ACA-AE77-9F67521A6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774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1A52B-E1F0-4421-882F-84A6710CE4F9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E992D-CFFD-4ACA-AE77-9F67521A6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816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1A52B-E1F0-4421-882F-84A6710CE4F9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E992D-CFFD-4ACA-AE77-9F67521A6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541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1A52B-E1F0-4421-882F-84A6710CE4F9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E992D-CFFD-4ACA-AE77-9F67521A6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2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EF1A52B-E1F0-4421-882F-84A6710CE4F9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71E992D-CFFD-4ACA-AE77-9F67521A6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552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1A52B-E1F0-4421-882F-84A6710CE4F9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E992D-CFFD-4ACA-AE77-9F67521A6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678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EF1A52B-E1F0-4421-882F-84A6710CE4F9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71E992D-CFFD-4ACA-AE77-9F67521A617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8145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aschiessl@everettsd.or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app.avantassessment.com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D8D57-C146-4132-B763-7C6FE34973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7591" y="786383"/>
            <a:ext cx="10435834" cy="3566160"/>
          </a:xfrm>
        </p:spPr>
        <p:txBody>
          <a:bodyPr/>
          <a:lstStyle/>
          <a:p>
            <a:pPr algn="ctr"/>
            <a:r>
              <a:rPr lang="en-US" dirty="0"/>
              <a:t>World Language Assessment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B0D98C-8A32-4C0C-B4C6-4388EDAC59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87807" y="4657620"/>
            <a:ext cx="6801612" cy="1413997"/>
          </a:xfrm>
        </p:spPr>
        <p:txBody>
          <a:bodyPr>
            <a:normAutofit fontScale="47500" lnSpcReduction="20000"/>
          </a:bodyPr>
          <a:lstStyle/>
          <a:p>
            <a:pPr algn="r"/>
            <a:r>
              <a:rPr lang="en-US" sz="6300" dirty="0"/>
              <a:t>2023-2024 Proctor Training</a:t>
            </a:r>
          </a:p>
          <a:p>
            <a:pPr algn="r"/>
            <a:endParaRPr lang="en-US" dirty="0"/>
          </a:p>
          <a:p>
            <a:pPr algn="r"/>
            <a:r>
              <a:rPr lang="en-US" dirty="0"/>
              <a:t>Everett Public Schools</a:t>
            </a:r>
          </a:p>
          <a:p>
            <a:pPr algn="r"/>
            <a:r>
              <a:rPr lang="en-US" dirty="0"/>
              <a:t>Assessment and Research</a:t>
            </a:r>
          </a:p>
        </p:txBody>
      </p:sp>
    </p:spTree>
    <p:extLst>
      <p:ext uri="{BB962C8B-B14F-4D97-AF65-F5344CB8AC3E}">
        <p14:creationId xmlns:p14="http://schemas.microsoft.com/office/powerpoint/2010/main" val="1964975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C2C57-53C4-479E-A58D-545DE3BBD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School Language Keyboards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1E92F1-5890-4F15-B5C4-D39A99130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460" y="1878008"/>
            <a:ext cx="9936220" cy="3101983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Only these languages need keyboard changes: Amharic, Arabic, Armenian, Cantonese, Chinese (Mandarin) Simplified &amp; Traditional, Hebrew, Hindi, Japanese, Korean, Marathi, Russian, Tamil, Telugu, Vietnamese, and Urdu</a:t>
            </a:r>
          </a:p>
          <a:p>
            <a:r>
              <a:rPr lang="en-US" dirty="0">
                <a:solidFill>
                  <a:srgbClr val="C00000"/>
                </a:solidFill>
              </a:rPr>
              <a:t>Turn off </a:t>
            </a:r>
            <a:r>
              <a:rPr lang="en-US" dirty="0" err="1">
                <a:solidFill>
                  <a:srgbClr val="C00000"/>
                </a:solidFill>
              </a:rPr>
              <a:t>Grammerly</a:t>
            </a:r>
            <a:r>
              <a:rPr lang="en-US" dirty="0">
                <a:solidFill>
                  <a:srgbClr val="C00000"/>
                </a:solidFill>
              </a:rPr>
              <a:t>!</a:t>
            </a: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BE7C6C1-2CE0-490F-8FBC-5A324B969FE5}"/>
              </a:ext>
            </a:extLst>
          </p:cNvPr>
          <p:cNvGrpSpPr/>
          <p:nvPr/>
        </p:nvGrpSpPr>
        <p:grpSpPr>
          <a:xfrm>
            <a:off x="1266153" y="3568105"/>
            <a:ext cx="3761536" cy="1430258"/>
            <a:chOff x="664984" y="4463050"/>
            <a:chExt cx="3761536" cy="1430258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1D76F6C2-033E-4441-B491-4A83399F64E2}"/>
                </a:ext>
              </a:extLst>
            </p:cNvPr>
            <p:cNvSpPr/>
            <p:nvPr/>
          </p:nvSpPr>
          <p:spPr>
            <a:xfrm>
              <a:off x="664984" y="4463050"/>
              <a:ext cx="3761536" cy="143025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/>
                <a:t>Step1: Switch keyboard using Google Input Tools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A41CAD8-5923-498F-9FE8-1F1754985F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0643" y="5159900"/>
              <a:ext cx="3249162" cy="580127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4E52BD2-147D-47A7-843E-7A4BD00ECAAF}"/>
              </a:ext>
            </a:extLst>
          </p:cNvPr>
          <p:cNvGrpSpPr/>
          <p:nvPr/>
        </p:nvGrpSpPr>
        <p:grpSpPr>
          <a:xfrm>
            <a:off x="5239214" y="3568105"/>
            <a:ext cx="3056534" cy="1808560"/>
            <a:chOff x="4638045" y="4463050"/>
            <a:chExt cx="3056534" cy="1808560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3EFB3386-AE58-476E-89DE-8EFF6120AFDB}"/>
                </a:ext>
              </a:extLst>
            </p:cNvPr>
            <p:cNvSpPr/>
            <p:nvPr/>
          </p:nvSpPr>
          <p:spPr>
            <a:xfrm>
              <a:off x="4638045" y="4463050"/>
              <a:ext cx="3056534" cy="180856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/>
                <a:t>Step 2:  Try typing out a few sentences in a Google Doc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7535509-A6FC-45C2-B922-347883AB5F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128" t="6712" r="10450" b="6493"/>
            <a:stretch/>
          </p:blipFill>
          <p:spPr>
            <a:xfrm>
              <a:off x="5818322" y="5206851"/>
              <a:ext cx="695979" cy="1040145"/>
            </a:xfrm>
            <a:prstGeom prst="rect">
              <a:avLst/>
            </a:prstGeom>
          </p:spPr>
        </p:pic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5D81550-1A46-459D-804C-7E7E27EF4610}"/>
              </a:ext>
            </a:extLst>
          </p:cNvPr>
          <p:cNvSpPr/>
          <p:nvPr/>
        </p:nvSpPr>
        <p:spPr>
          <a:xfrm>
            <a:off x="8507274" y="3568105"/>
            <a:ext cx="2648406" cy="18085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Didn’t work? Provide hybrid code instead or call your Field Tech over for help.</a:t>
            </a:r>
          </a:p>
        </p:txBody>
      </p:sp>
    </p:spTree>
    <p:extLst>
      <p:ext uri="{BB962C8B-B14F-4D97-AF65-F5344CB8AC3E}">
        <p14:creationId xmlns:p14="http://schemas.microsoft.com/office/powerpoint/2010/main" val="2834630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WLA Frequently Asked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786806-10D1-4F62-846F-7C3D96414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7588" y="1822521"/>
            <a:ext cx="9978092" cy="4274981"/>
          </a:xfrm>
        </p:spPr>
        <p:txBody>
          <a:bodyPr>
            <a:normAutofit/>
          </a:bodyPr>
          <a:lstStyle/>
          <a:p>
            <a:r>
              <a:rPr lang="en-US" dirty="0"/>
              <a:t>Q: Why do we refuse testing for students who can’t read and or write?</a:t>
            </a:r>
          </a:p>
          <a:p>
            <a:r>
              <a:rPr lang="en-US" dirty="0"/>
              <a:t>A: Credits are assigned based on the lowest domain scores: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Q: What if a student gets to writing and tells me they can’t write?</a:t>
            </a:r>
          </a:p>
          <a:p>
            <a:r>
              <a:rPr lang="en-US" dirty="0"/>
              <a:t>A: Clarify, can they not </a:t>
            </a:r>
            <a:r>
              <a:rPr lang="en-US" i="1" dirty="0"/>
              <a:t>write</a:t>
            </a:r>
            <a:r>
              <a:rPr lang="en-US" dirty="0"/>
              <a:t> or can they not </a:t>
            </a:r>
            <a:r>
              <a:rPr lang="en-US" i="1" dirty="0"/>
              <a:t>type</a:t>
            </a:r>
            <a:r>
              <a:rPr lang="en-US" dirty="0"/>
              <a:t>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Cannot type: start them over again with the hybrid code and call x4054.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Cannot type or write by hand: send them back to class. Tell them that if they do learn to write they can test all the way until the spring of senior year.</a:t>
            </a:r>
          </a:p>
          <a:p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8DEF283-674F-41FB-ADCC-60081F3E40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1577197"/>
              </p:ext>
            </p:extLst>
          </p:nvPr>
        </p:nvGraphicFramePr>
        <p:xfrm>
          <a:off x="1341335" y="2628954"/>
          <a:ext cx="8128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302088549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98334087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02914044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348281479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227823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Reading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Writing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Speaking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Listening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Credits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4384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4718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69761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8805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F28D2-312B-424F-BAD6-B649FBACA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STAMP Tests Online vs. Hybrid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9EA921B-C2F8-4C29-9E2F-0845872D975A}"/>
              </a:ext>
            </a:extLst>
          </p:cNvPr>
          <p:cNvSpPr txBox="1">
            <a:spLocks/>
          </p:cNvSpPr>
          <p:nvPr/>
        </p:nvSpPr>
        <p:spPr>
          <a:xfrm>
            <a:off x="4066162" y="1908802"/>
            <a:ext cx="7529208" cy="439472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Avant testers who indicated at registration that they could not type were ordered the hybrid test and their test ticket will be a </a:t>
            </a:r>
            <a:r>
              <a:rPr lang="en-US" i="1" dirty="0"/>
              <a:t>different color</a:t>
            </a:r>
            <a:r>
              <a:rPr lang="en-US" dirty="0"/>
              <a:t>.</a:t>
            </a:r>
          </a:p>
          <a:p>
            <a:r>
              <a:rPr lang="en-US" dirty="0"/>
              <a:t>Hybrid testers use a different session number for logging in than students taking the entirely online version of the same language.</a:t>
            </a:r>
          </a:p>
          <a:p>
            <a:r>
              <a:rPr lang="en-US" dirty="0"/>
              <a:t>Proctors will print the writing section for hybrid tests.</a:t>
            </a:r>
          </a:p>
          <a:p>
            <a:pPr lvl="1"/>
            <a:r>
              <a:rPr lang="en-US" dirty="0"/>
              <a:t>If testing hybrid testers, locate the printer in the testing room and make sure someone present can print to it.</a:t>
            </a:r>
          </a:p>
          <a:p>
            <a:pPr lvl="1"/>
            <a:r>
              <a:rPr lang="en-US" dirty="0"/>
              <a:t>The test is adaptive. Instruct hybrid testers to complete the reading section first so the writing test will generate.</a:t>
            </a:r>
          </a:p>
          <a:p>
            <a:pPr lvl="1"/>
            <a:r>
              <a:rPr lang="en-US" dirty="0"/>
              <a:t>Students should complete reading, listening and speaking online and place their device under their desk. Then give them the writing test, pen, scratch paper, and correction tape.</a:t>
            </a:r>
          </a:p>
          <a:p>
            <a:r>
              <a:rPr lang="en-US" dirty="0"/>
              <a:t>School coordinators will scan STAMP paper tests and email to </a:t>
            </a:r>
            <a:r>
              <a:rPr lang="en-US" dirty="0">
                <a:hlinkClick r:id="rId3"/>
              </a:rPr>
              <a:t>aschiessl@everettsd.org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immediately</a:t>
            </a:r>
            <a:r>
              <a:rPr lang="en-US" dirty="0"/>
              <a:t> after testing is done.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96BFABA-71CC-43FF-BE62-0E9CEC47CEE1}"/>
              </a:ext>
            </a:extLst>
          </p:cNvPr>
          <p:cNvSpPr/>
          <p:nvPr/>
        </p:nvSpPr>
        <p:spPr>
          <a:xfrm>
            <a:off x="1215957" y="1908802"/>
            <a:ext cx="2762656" cy="427498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Students cannot switch between hybrid and online</a:t>
            </a:r>
          </a:p>
          <a:p>
            <a:pPr algn="ctr"/>
            <a:endParaRPr lang="en-US" b="1" dirty="0"/>
          </a:p>
          <a:p>
            <a:r>
              <a:rPr lang="en-US" dirty="0"/>
              <a:t>Switching means starting over. Notify A&amp;R if this needs to happen. </a:t>
            </a:r>
          </a:p>
          <a:p>
            <a:pPr algn="ctr"/>
            <a:endParaRPr lang="en-US" dirty="0"/>
          </a:p>
          <a:p>
            <a:r>
              <a:rPr lang="en-US" dirty="0"/>
              <a:t>Students must check their language keyboards/stylus in a Google Doc, before starting the test.</a:t>
            </a:r>
          </a:p>
        </p:txBody>
      </p:sp>
    </p:spTree>
    <p:extLst>
      <p:ext uri="{BB962C8B-B14F-4D97-AF65-F5344CB8AC3E}">
        <p14:creationId xmlns:p14="http://schemas.microsoft.com/office/powerpoint/2010/main" val="27233311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Image result for cell phone">
            <a:extLst>
              <a:ext uri="{FF2B5EF4-FFF2-40B4-BE49-F238E27FC236}">
                <a16:creationId xmlns:a16="http://schemas.microsoft.com/office/drawing/2014/main" id="{9874DBF2-63DC-43E2-A3B7-AC62E5811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757" y="1675860"/>
            <a:ext cx="1314855" cy="175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DD774A-BEAB-4D29-A778-27E5EE36D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6945" y="643466"/>
            <a:ext cx="4794197" cy="1152127"/>
          </a:xfrm>
        </p:spPr>
        <p:txBody>
          <a:bodyPr>
            <a:normAutofit fontScale="90000"/>
          </a:bodyPr>
          <a:lstStyle/>
          <a:p>
            <a:r>
              <a:rPr lang="en-US"/>
              <a:t>Prohibited Materials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0019FC-CD6A-4115-A1CB-696CCB4D1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3477" y="2042809"/>
            <a:ext cx="6573775" cy="3697219"/>
          </a:xfrm>
        </p:spPr>
        <p:txBody>
          <a:bodyPr>
            <a:normAutofit/>
          </a:bodyPr>
          <a:lstStyle/>
          <a:p>
            <a:pPr marL="58738" indent="0">
              <a:lnSpc>
                <a:spcPct val="90000"/>
              </a:lnSpc>
              <a:buNone/>
            </a:pPr>
            <a:r>
              <a:rPr lang="en-US" sz="2400" b="1" dirty="0">
                <a:solidFill>
                  <a:schemeClr val="tx1"/>
                </a:solidFill>
              </a:rPr>
              <a:t>Prohibited from all WLA Assessments:</a:t>
            </a:r>
          </a:p>
          <a:p>
            <a:pPr marL="461963" lvl="3" indent="-174625">
              <a:lnSpc>
                <a:spcPct val="90000"/>
              </a:lnSpc>
              <a:buClr>
                <a:schemeClr val="tx1"/>
              </a:buClr>
            </a:pPr>
            <a:r>
              <a:rPr lang="en-US" sz="1600" dirty="0">
                <a:solidFill>
                  <a:schemeClr val="tx1"/>
                </a:solidFill>
              </a:rPr>
              <a:t>Electronic devices of any kind-- iPods, laptops, cell phones, cameras, smart-watches</a:t>
            </a:r>
          </a:p>
          <a:p>
            <a:pPr marL="461963" lvl="3" indent="-174625">
              <a:lnSpc>
                <a:spcPct val="90000"/>
              </a:lnSpc>
              <a:buClr>
                <a:schemeClr val="tx1"/>
              </a:buClr>
            </a:pPr>
            <a:r>
              <a:rPr lang="en-US" sz="1600" dirty="0">
                <a:solidFill>
                  <a:schemeClr val="tx1"/>
                </a:solidFill>
              </a:rPr>
              <a:t>Dictionaries or notes</a:t>
            </a:r>
          </a:p>
          <a:p>
            <a:pPr marL="58738" lvl="1" indent="0">
              <a:lnSpc>
                <a:spcPct val="90000"/>
              </a:lnSpc>
              <a:buNone/>
            </a:pPr>
            <a:endParaRPr lang="en-US" sz="2000" b="1" dirty="0">
              <a:solidFill>
                <a:schemeClr val="tx1"/>
              </a:solidFill>
            </a:endParaRPr>
          </a:p>
          <a:p>
            <a:pPr marL="58738" lvl="1" indent="0">
              <a:lnSpc>
                <a:spcPct val="90000"/>
              </a:lnSpc>
              <a:buNone/>
            </a:pPr>
            <a:r>
              <a:rPr lang="en-US" sz="2000" b="1" dirty="0">
                <a:solidFill>
                  <a:schemeClr val="tx1"/>
                </a:solidFill>
              </a:rPr>
              <a:t>Online Assessment Prohibited Materials: </a:t>
            </a:r>
          </a:p>
          <a:p>
            <a:pPr marL="461963" lvl="3" indent="-174625">
              <a:lnSpc>
                <a:spcPct val="90000"/>
              </a:lnSpc>
              <a:buClr>
                <a:schemeClr val="tx1"/>
              </a:buClr>
            </a:pPr>
            <a:r>
              <a:rPr lang="en-US" sz="1600" dirty="0">
                <a:solidFill>
                  <a:schemeClr val="tx1"/>
                </a:solidFill>
              </a:rPr>
              <a:t>Additional computer applications (word, email, chat) or browser windows</a:t>
            </a:r>
          </a:p>
          <a:p>
            <a:pPr marL="461963" lvl="3" indent="-174625">
              <a:lnSpc>
                <a:spcPct val="90000"/>
              </a:lnSpc>
              <a:buClr>
                <a:schemeClr val="tx1"/>
              </a:buClr>
            </a:pPr>
            <a:r>
              <a:rPr lang="en-US" sz="1600" dirty="0">
                <a:solidFill>
                  <a:schemeClr val="tx1"/>
                </a:solidFill>
              </a:rPr>
              <a:t>Paper, pens, pencils</a:t>
            </a:r>
          </a:p>
          <a:p>
            <a:pPr marL="58738" lvl="1" indent="0">
              <a:lnSpc>
                <a:spcPct val="90000"/>
              </a:lnSpc>
              <a:buNone/>
            </a:pPr>
            <a:endParaRPr lang="en-US" sz="2000" b="1" dirty="0">
              <a:solidFill>
                <a:schemeClr val="tx1"/>
              </a:solidFill>
            </a:endParaRPr>
          </a:p>
          <a:p>
            <a:pPr marL="58738" lvl="1" indent="0">
              <a:lnSpc>
                <a:spcPct val="90000"/>
              </a:lnSpc>
              <a:buNone/>
            </a:pPr>
            <a:r>
              <a:rPr lang="en-US" sz="2000" b="1" dirty="0">
                <a:solidFill>
                  <a:schemeClr val="tx1"/>
                </a:solidFill>
              </a:rPr>
              <a:t>Paper Assessment Prohibited Materials:</a:t>
            </a:r>
          </a:p>
          <a:p>
            <a:pPr marL="461963" lvl="3" indent="-174625">
              <a:lnSpc>
                <a:spcPct val="90000"/>
              </a:lnSpc>
              <a:buClr>
                <a:schemeClr val="tx1"/>
              </a:buClr>
            </a:pPr>
            <a:r>
              <a:rPr lang="en-US" sz="1600" dirty="0">
                <a:solidFill>
                  <a:schemeClr val="tx1"/>
                </a:solidFill>
              </a:rPr>
              <a:t>Pencils</a:t>
            </a:r>
          </a:p>
          <a:p>
            <a:pPr marL="1028700" lvl="2" indent="-263525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en-US" dirty="0">
              <a:solidFill>
                <a:srgbClr val="FFFFFF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054" name="Picture 6" descr="Image result for dictionaries">
            <a:extLst>
              <a:ext uri="{FF2B5EF4-FFF2-40B4-BE49-F238E27FC236}">
                <a16:creationId xmlns:a16="http://schemas.microsoft.com/office/drawing/2014/main" id="{83CB7BE9-A2BB-4874-88B6-FE1F4905E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7026">
            <a:off x="9612685" y="2764159"/>
            <a:ext cx="1526027" cy="152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notes">
            <a:extLst>
              <a:ext uri="{FF2B5EF4-FFF2-40B4-BE49-F238E27FC236}">
                <a16:creationId xmlns:a16="http://schemas.microsoft.com/office/drawing/2014/main" id="{2AB48CE6-1A87-4EEE-B3EF-ECF5E4889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1161">
            <a:off x="8350492" y="2525650"/>
            <a:ext cx="1891307" cy="1891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Image result for apple watch">
            <a:extLst>
              <a:ext uri="{FF2B5EF4-FFF2-40B4-BE49-F238E27FC236}">
                <a16:creationId xmlns:a16="http://schemas.microsoft.com/office/drawing/2014/main" id="{600992CF-80A4-4A9B-BF20-47E47C376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8464" y="3429000"/>
            <a:ext cx="1337321" cy="1337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&quot;Not Allowed&quot; Symbol 3">
            <a:extLst>
              <a:ext uri="{FF2B5EF4-FFF2-40B4-BE49-F238E27FC236}">
                <a16:creationId xmlns:a16="http://schemas.microsoft.com/office/drawing/2014/main" id="{F1099269-820C-4D94-AD28-EB75FD494FFA}"/>
              </a:ext>
            </a:extLst>
          </p:cNvPr>
          <p:cNvSpPr/>
          <p:nvPr/>
        </p:nvSpPr>
        <p:spPr>
          <a:xfrm>
            <a:off x="8098426" y="1458917"/>
            <a:ext cx="3329870" cy="3307404"/>
          </a:xfrm>
          <a:prstGeom prst="noSmoking">
            <a:avLst>
              <a:gd name="adj" fmla="val 7868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BF3BEB-8C2E-4696-9E7B-4445ADDB1318}"/>
              </a:ext>
            </a:extLst>
          </p:cNvPr>
          <p:cNvSpPr txBox="1"/>
          <p:nvPr/>
        </p:nvSpPr>
        <p:spPr>
          <a:xfrm>
            <a:off x="819596" y="5565036"/>
            <a:ext cx="105528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rgbClr val="C00000"/>
                </a:solidFill>
              </a:rPr>
              <a:t>WLA is a voluntary test, students who access prohibited items are dismissed from testing. </a:t>
            </a:r>
          </a:p>
          <a:p>
            <a:pPr algn="ctr"/>
            <a:r>
              <a:rPr lang="en-US" sz="1800" dirty="0">
                <a:solidFill>
                  <a:srgbClr val="C00000"/>
                </a:solidFill>
              </a:rPr>
              <a:t>Proctors will immediately log that student out of the test and suspend testing for that individual.</a:t>
            </a:r>
          </a:p>
        </p:txBody>
      </p:sp>
    </p:spTree>
    <p:extLst>
      <p:ext uri="{BB962C8B-B14F-4D97-AF65-F5344CB8AC3E}">
        <p14:creationId xmlns:p14="http://schemas.microsoft.com/office/powerpoint/2010/main" val="28435116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CCA9A-F088-40B1-B9E4-20728379A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During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BD3BF-3551-4B08-A0DF-C2E27DEED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4284" y="1870783"/>
            <a:ext cx="10690697" cy="4432740"/>
          </a:xfrm>
        </p:spPr>
        <p:txBody>
          <a:bodyPr>
            <a:normAutofit lnSpcReduction="10000"/>
          </a:bodyPr>
          <a:lstStyle/>
          <a:p>
            <a:pPr marL="282575" indent="-282575">
              <a:buFont typeface="Arial" panose="020B0604020202020204" pitchFamily="34" charset="0"/>
              <a:buChar char="•"/>
            </a:pPr>
            <a:r>
              <a:rPr lang="en-US" sz="2400" dirty="0"/>
              <a:t>At least one proctor must remain in the testing area throughout testing. School staff may be called out, make sure you know how to reach them if needed.</a:t>
            </a:r>
          </a:p>
          <a:p>
            <a:pPr marL="282575" indent="-282575">
              <a:buFont typeface="Arial" panose="020B0604020202020204" pitchFamily="34" charset="0"/>
              <a:buChar char="•"/>
            </a:pPr>
            <a:r>
              <a:rPr lang="en-US" sz="2400" dirty="0"/>
              <a:t>Ensure no one enters the room once testing begins.</a:t>
            </a:r>
          </a:p>
          <a:p>
            <a:pPr marL="282575" indent="-282575">
              <a:buFont typeface="Arial" panose="020B0604020202020204" pitchFamily="34" charset="0"/>
              <a:buChar char="•"/>
            </a:pPr>
            <a:r>
              <a:rPr lang="en-US" sz="2400" dirty="0"/>
              <a:t>Monitor bathroom breaks</a:t>
            </a:r>
          </a:p>
          <a:p>
            <a:pPr marL="282575" indent="-282575">
              <a:buFont typeface="Arial" panose="020B0604020202020204" pitchFamily="34" charset="0"/>
              <a:buChar char="•"/>
            </a:pPr>
            <a:r>
              <a:rPr lang="en-US" sz="2400" dirty="0"/>
              <a:t>Actively monitor testing by walking the room to ensure:</a:t>
            </a:r>
          </a:p>
          <a:p>
            <a:pPr marL="465455" lvl="2" indent="-282575">
              <a:buFont typeface="Arial" panose="020B0604020202020204" pitchFamily="34" charset="0"/>
              <a:buChar char="•"/>
            </a:pPr>
            <a:r>
              <a:rPr lang="en-US" sz="2000" dirty="0"/>
              <a:t>no prohibited items are being used- dismiss students </a:t>
            </a:r>
          </a:p>
          <a:p>
            <a:pPr marL="465455" lvl="2" indent="-282575">
              <a:buFont typeface="Arial" panose="020B0604020202020204" pitchFamily="34" charset="0"/>
              <a:buChar char="•"/>
            </a:pPr>
            <a:r>
              <a:rPr lang="en-US" sz="2000" dirty="0"/>
              <a:t>students are making progress- students who cannot answer their items at all can leave testing early</a:t>
            </a:r>
          </a:p>
          <a:p>
            <a:pPr marL="282575" indent="-282575">
              <a:buFont typeface="Arial" panose="020B0604020202020204" pitchFamily="34" charset="0"/>
              <a:buChar char="•"/>
            </a:pPr>
            <a:r>
              <a:rPr lang="en-US" sz="2400" dirty="0"/>
              <a:t>Use the Teacher Monitoring Site to ensure students are progressing through each section</a:t>
            </a:r>
          </a:p>
          <a:p>
            <a:pPr marL="282575" indent="-282575">
              <a:buFont typeface="Arial" panose="020B0604020202020204" pitchFamily="34" charset="0"/>
              <a:buChar char="•"/>
            </a:pPr>
            <a:r>
              <a:rPr lang="en-US" sz="2400" dirty="0"/>
              <a:t>Assist online testers with headsets and/or computers.</a:t>
            </a:r>
          </a:p>
        </p:txBody>
      </p:sp>
    </p:spTree>
    <p:extLst>
      <p:ext uri="{BB962C8B-B14F-4D97-AF65-F5344CB8AC3E}">
        <p14:creationId xmlns:p14="http://schemas.microsoft.com/office/powerpoint/2010/main" val="39262342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DAFDF-25A7-4366-AB59-1957C6FA0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468" y="590785"/>
            <a:ext cx="4724692" cy="1141497"/>
          </a:xfrm>
        </p:spPr>
        <p:txBody>
          <a:bodyPr>
            <a:normAutofit/>
          </a:bodyPr>
          <a:lstStyle/>
          <a:p>
            <a:r>
              <a:rPr lang="en-US" sz="4000" dirty="0"/>
              <a:t>Troubleshooting Procedure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AAB8E3-8F7F-4308-B39D-C1F42E7EB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505" y="2042908"/>
            <a:ext cx="3332014" cy="5465734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324"/>
              </a:spcBef>
              <a:buClr>
                <a:schemeClr val="tx1">
                  <a:lumMod val="95000"/>
                  <a:lumOff val="5000"/>
                </a:schemeClr>
              </a:buClr>
              <a:buFont typeface="+mj-lt"/>
              <a:buAutoNum type="arabicPeriod"/>
              <a:defRPr/>
            </a:pPr>
            <a:r>
              <a:rPr lang="en-US" sz="2400" dirty="0">
                <a:solidFill>
                  <a:schemeClr val="tx1"/>
                </a:solidFill>
              </a:rPr>
              <a:t>Have the student log out and back in with the exact credentials shown in the Teacher Monitoring Site. If it doesn’t work,</a:t>
            </a:r>
          </a:p>
          <a:p>
            <a:pPr marL="457200" indent="-457200">
              <a:spcBef>
                <a:spcPts val="324"/>
              </a:spcBef>
              <a:buClr>
                <a:schemeClr val="tx1">
                  <a:lumMod val="95000"/>
                  <a:lumOff val="5000"/>
                </a:schemeClr>
              </a:buClr>
              <a:buFont typeface="+mj-lt"/>
              <a:buAutoNum type="arabicPeriod"/>
              <a:defRPr/>
            </a:pPr>
            <a:r>
              <a:rPr lang="en-US" sz="2400" dirty="0">
                <a:solidFill>
                  <a:schemeClr val="tx1"/>
                </a:solidFill>
              </a:rPr>
              <a:t>Call Avant (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888-713-7887) with</a:t>
            </a:r>
            <a:r>
              <a:rPr lang="en-US" sz="2400" dirty="0">
                <a:solidFill>
                  <a:schemeClr val="tx1"/>
                </a:solidFill>
              </a:rPr>
              <a:t>:</a:t>
            </a:r>
          </a:p>
          <a:p>
            <a:pPr lvl="2">
              <a:spcBef>
                <a:spcPts val="324"/>
              </a:spcBef>
              <a:buClr>
                <a:schemeClr val="tx1">
                  <a:lumMod val="95000"/>
                  <a:lumOff val="5000"/>
                </a:schemeClr>
              </a:buClr>
              <a:defRPr/>
            </a:pPr>
            <a:r>
              <a:rPr lang="en-US" sz="2400" dirty="0">
                <a:solidFill>
                  <a:schemeClr val="tx1"/>
                </a:solidFill>
              </a:rPr>
              <a:t>Name</a:t>
            </a:r>
          </a:p>
          <a:p>
            <a:pPr lvl="2">
              <a:spcBef>
                <a:spcPts val="324"/>
              </a:spcBef>
              <a:buClr>
                <a:schemeClr val="tx1">
                  <a:lumMod val="95000"/>
                  <a:lumOff val="5000"/>
                </a:schemeClr>
              </a:buClr>
              <a:defRPr/>
            </a:pPr>
            <a:r>
              <a:rPr lang="en-US" sz="2400" dirty="0">
                <a:solidFill>
                  <a:schemeClr val="tx1"/>
                </a:solidFill>
              </a:rPr>
              <a:t>Login</a:t>
            </a:r>
          </a:p>
          <a:p>
            <a:pPr lvl="2">
              <a:spcBef>
                <a:spcPts val="324"/>
              </a:spcBef>
              <a:buClr>
                <a:schemeClr val="tx1">
                  <a:lumMod val="95000"/>
                  <a:lumOff val="5000"/>
                </a:schemeClr>
              </a:buClr>
              <a:defRPr/>
            </a:pPr>
            <a:r>
              <a:rPr lang="en-US" sz="2400" dirty="0">
                <a:solidFill>
                  <a:schemeClr val="tx1"/>
                </a:solidFill>
              </a:rPr>
              <a:t>Student ID</a:t>
            </a:r>
          </a:p>
          <a:p>
            <a:pPr lvl="2">
              <a:spcBef>
                <a:spcPts val="324"/>
              </a:spcBef>
              <a:buClr>
                <a:schemeClr val="tx1">
                  <a:lumMod val="95000"/>
                  <a:lumOff val="5000"/>
                </a:schemeClr>
              </a:buClr>
              <a:defRPr/>
            </a:pPr>
            <a:r>
              <a:rPr lang="en-US" sz="2400" dirty="0">
                <a:solidFill>
                  <a:schemeClr val="tx1"/>
                </a:solidFill>
              </a:rPr>
              <a:t>Test code (from ticket)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861F6F-B85B-43E8-8098-E83B62275CAB}"/>
              </a:ext>
            </a:extLst>
          </p:cNvPr>
          <p:cNvSpPr txBox="1"/>
          <p:nvPr/>
        </p:nvSpPr>
        <p:spPr>
          <a:xfrm>
            <a:off x="5065160" y="3341069"/>
            <a:ext cx="60560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If the Student Profile Screen appears, STOP the assessment.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400" dirty="0"/>
              <a:t>Look in the Teacher Monitoring Site for the student login and have them enter their information </a:t>
            </a:r>
            <a:r>
              <a:rPr lang="en-US" sz="2400" b="1" dirty="0"/>
              <a:t>exactly</a:t>
            </a:r>
            <a:r>
              <a:rPr lang="en-US" sz="2400" dirty="0"/>
              <a:t> as entered previously.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86E1E7E-A7E4-4142-AE70-CD5293252278}"/>
              </a:ext>
            </a:extLst>
          </p:cNvPr>
          <p:cNvGrpSpPr/>
          <p:nvPr/>
        </p:nvGrpSpPr>
        <p:grpSpPr>
          <a:xfrm>
            <a:off x="6096000" y="727163"/>
            <a:ext cx="3811772" cy="2631490"/>
            <a:chOff x="7136708" y="-10268"/>
            <a:chExt cx="3811772" cy="263149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440908F-3CB2-4792-8479-415EF3568B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36708" y="441687"/>
              <a:ext cx="3811772" cy="172757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2156271-7294-447C-A7E0-0D18659321FB}"/>
                </a:ext>
              </a:extLst>
            </p:cNvPr>
            <p:cNvSpPr/>
            <p:nvPr/>
          </p:nvSpPr>
          <p:spPr>
            <a:xfrm>
              <a:off x="7975794" y="-10268"/>
              <a:ext cx="2133600" cy="263149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6300" b="0" cap="none" spc="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58549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0232A-AADC-4D40-895E-9F70C5AFD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Student Checkout Process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D635ABE-1279-4A79-8F30-CA74CF8DD3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2714979"/>
              </p:ext>
            </p:extLst>
          </p:nvPr>
        </p:nvGraphicFramePr>
        <p:xfrm>
          <a:off x="596766" y="1838528"/>
          <a:ext cx="10982425" cy="3748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8C82E08-18E1-486B-B255-7C58C648D5F7}"/>
              </a:ext>
            </a:extLst>
          </p:cNvPr>
          <p:cNvSpPr txBox="1"/>
          <p:nvPr/>
        </p:nvSpPr>
        <p:spPr>
          <a:xfrm>
            <a:off x="965200" y="5688097"/>
            <a:ext cx="1026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Once the above is completed, the student may then be signed out with the time and be given a hall pass to go to their </a:t>
            </a:r>
            <a:r>
              <a:rPr lang="en-US" b="1" dirty="0"/>
              <a:t>regularly scheduled class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8354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B79CE9C9-31AF-4266-A29D-EB0B6CABF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779" y="1845734"/>
            <a:ext cx="10094901" cy="985015"/>
          </a:xfrm>
        </p:spPr>
        <p:txBody>
          <a:bodyPr/>
          <a:lstStyle/>
          <a:p>
            <a:r>
              <a:rPr lang="en-US" b="1" dirty="0"/>
              <a:t>Done:  </a:t>
            </a:r>
            <a:r>
              <a:rPr lang="en-US" dirty="0"/>
              <a:t>Score (number)		</a:t>
            </a:r>
            <a:r>
              <a:rPr lang="en-US" b="1" dirty="0"/>
              <a:t>Not Done:</a:t>
            </a:r>
            <a:r>
              <a:rPr lang="en-US" dirty="0"/>
              <a:t>			       </a:t>
            </a:r>
            <a:r>
              <a:rPr lang="en-US" b="1" dirty="0"/>
              <a:t>Reset: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378030-6B0D-47AA-8EB4-1D0D6D606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Checking for Section Completion</a:t>
            </a:r>
          </a:p>
        </p:txBody>
      </p:sp>
      <p:pic>
        <p:nvPicPr>
          <p:cNvPr id="5" name="image29.jpeg">
            <a:extLst>
              <a:ext uri="{FF2B5EF4-FFF2-40B4-BE49-F238E27FC236}">
                <a16:creationId xmlns:a16="http://schemas.microsoft.com/office/drawing/2014/main" id="{A1C3D6E1-6B98-4876-8797-BC971C20208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18650"/>
          <a:stretch/>
        </p:blipFill>
        <p:spPr>
          <a:xfrm>
            <a:off x="1060779" y="3125442"/>
            <a:ext cx="8316686" cy="296310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643D395-F36F-4279-BF89-B6F58FB231D4}"/>
              </a:ext>
            </a:extLst>
          </p:cNvPr>
          <p:cNvSpPr/>
          <p:nvPr/>
        </p:nvSpPr>
        <p:spPr>
          <a:xfrm>
            <a:off x="2036802" y="4403319"/>
            <a:ext cx="404841" cy="1559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FFC68A-3761-4035-9258-5E73B5CD7366}"/>
              </a:ext>
            </a:extLst>
          </p:cNvPr>
          <p:cNvSpPr/>
          <p:nvPr/>
        </p:nvSpPr>
        <p:spPr>
          <a:xfrm>
            <a:off x="3541347" y="4403318"/>
            <a:ext cx="565725" cy="1559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8" name="image12.jpeg">
            <a:extLst>
              <a:ext uri="{FF2B5EF4-FFF2-40B4-BE49-F238E27FC236}">
                <a16:creationId xmlns:a16="http://schemas.microsoft.com/office/drawing/2014/main" id="{0D777A10-E8D9-435F-B2E7-65592252995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1000" y="1843275"/>
            <a:ext cx="2275205" cy="274320"/>
          </a:xfrm>
          <a:prstGeom prst="rect">
            <a:avLst/>
          </a:prstGeom>
        </p:spPr>
      </p:pic>
      <p:pic>
        <p:nvPicPr>
          <p:cNvPr id="9" name="image15.jpeg">
            <a:extLst>
              <a:ext uri="{FF2B5EF4-FFF2-40B4-BE49-F238E27FC236}">
                <a16:creationId xmlns:a16="http://schemas.microsoft.com/office/drawing/2014/main" id="{17EC97C1-E51D-4A8B-9643-5A28A279166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51000" y="2177358"/>
            <a:ext cx="2233930" cy="2743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F9A792C-9B6D-4160-B045-5E37CCE73D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4910" y="5498845"/>
            <a:ext cx="4330529" cy="173736"/>
          </a:xfrm>
          <a:prstGeom prst="rect">
            <a:avLst/>
          </a:prstGeom>
        </p:spPr>
      </p:pic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2F705765-1451-4DE5-BB09-57FA5AB0D8DF}"/>
              </a:ext>
            </a:extLst>
          </p:cNvPr>
          <p:cNvSpPr/>
          <p:nvPr/>
        </p:nvSpPr>
        <p:spPr>
          <a:xfrm>
            <a:off x="9514718" y="3667328"/>
            <a:ext cx="2469759" cy="2519463"/>
          </a:xfrm>
          <a:prstGeom prst="wedgeRoundRectCallout">
            <a:avLst>
              <a:gd name="adj1" fmla="val -78619"/>
              <a:gd name="adj2" fmla="val 2547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Note: some languages separately score each domain and some combine domains and include into the writing and speaking sections and may include self-assessments.</a:t>
            </a:r>
          </a:p>
        </p:txBody>
      </p:sp>
      <p:pic>
        <p:nvPicPr>
          <p:cNvPr id="18" name="image21.jpeg">
            <a:extLst>
              <a:ext uri="{FF2B5EF4-FFF2-40B4-BE49-F238E27FC236}">
                <a16:creationId xmlns:a16="http://schemas.microsoft.com/office/drawing/2014/main" id="{3B88C249-6907-4CEE-A1D7-5D81BA1ADA9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17592" y="2157081"/>
            <a:ext cx="2189480" cy="274320"/>
          </a:xfrm>
          <a:prstGeom prst="rect">
            <a:avLst/>
          </a:prstGeom>
        </p:spPr>
      </p:pic>
      <p:pic>
        <p:nvPicPr>
          <p:cNvPr id="19" name="image22.jpeg">
            <a:extLst>
              <a:ext uri="{FF2B5EF4-FFF2-40B4-BE49-F238E27FC236}">
                <a16:creationId xmlns:a16="http://schemas.microsoft.com/office/drawing/2014/main" id="{499DAE42-7CE1-426F-B2B4-0C910FB8FC38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537700" y="1843275"/>
            <a:ext cx="1617980" cy="27432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D2FC3C5-647E-4EFA-A897-1514B2ED2923}"/>
              </a:ext>
            </a:extLst>
          </p:cNvPr>
          <p:cNvSpPr txBox="1"/>
          <p:nvPr/>
        </p:nvSpPr>
        <p:spPr>
          <a:xfrm>
            <a:off x="651754" y="2734222"/>
            <a:ext cx="10778246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1800" i="1" dirty="0">
                <a:solidFill>
                  <a:srgbClr val="FF0000"/>
                </a:solidFill>
              </a:rPr>
              <a:t>Do not reveal any scores as they are preliminary and credits are determined using a special scale.</a:t>
            </a:r>
          </a:p>
        </p:txBody>
      </p:sp>
    </p:spTree>
    <p:extLst>
      <p:ext uri="{BB962C8B-B14F-4D97-AF65-F5344CB8AC3E}">
        <p14:creationId xmlns:p14="http://schemas.microsoft.com/office/powerpoint/2010/main" val="135712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2A296CAC-8962-406B-A12F-C1708AD73B57}"/>
              </a:ext>
            </a:extLst>
          </p:cNvPr>
          <p:cNvGrpSpPr/>
          <p:nvPr/>
        </p:nvGrpSpPr>
        <p:grpSpPr>
          <a:xfrm>
            <a:off x="7357690" y="1862075"/>
            <a:ext cx="1534232" cy="2993095"/>
            <a:chOff x="7357690" y="1862075"/>
            <a:chExt cx="1534232" cy="299309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7790A2A-0382-44DA-8F93-11D3C454C1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57690" y="1903939"/>
              <a:ext cx="1534232" cy="2951231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29FE925-A7AF-4F27-B51A-F71AAC7AB96F}"/>
                </a:ext>
              </a:extLst>
            </p:cNvPr>
            <p:cNvSpPr/>
            <p:nvPr/>
          </p:nvSpPr>
          <p:spPr>
            <a:xfrm>
              <a:off x="7357690" y="1862075"/>
              <a:ext cx="1049524" cy="2613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</a:rPr>
                <a:t>“Max Smith”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7378030-6B0D-47AA-8EB4-1D0D6D606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Checking for Completion: Listen to Audio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3E1EC78-BE2A-4D90-ACDE-8D06E477C5E8}"/>
              </a:ext>
            </a:extLst>
          </p:cNvPr>
          <p:cNvGrpSpPr/>
          <p:nvPr/>
        </p:nvGrpSpPr>
        <p:grpSpPr>
          <a:xfrm>
            <a:off x="920233" y="3144897"/>
            <a:ext cx="3024838" cy="2963105"/>
            <a:chOff x="1070507" y="3125442"/>
            <a:chExt cx="3024838" cy="2963105"/>
          </a:xfrm>
        </p:grpSpPr>
        <p:pic>
          <p:nvPicPr>
            <p:cNvPr id="5" name="image29.jpeg">
              <a:extLst>
                <a:ext uri="{FF2B5EF4-FFF2-40B4-BE49-F238E27FC236}">
                  <a16:creationId xmlns:a16="http://schemas.microsoft.com/office/drawing/2014/main" id="{A1C3D6E1-6B98-4876-8797-BC971C2020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/>
            <a:srcRect r="70412"/>
            <a:stretch/>
          </p:blipFill>
          <p:spPr>
            <a:xfrm>
              <a:off x="1070507" y="3125442"/>
              <a:ext cx="3024838" cy="2963105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643D395-F36F-4279-BF89-B6F58FB231D4}"/>
                </a:ext>
              </a:extLst>
            </p:cNvPr>
            <p:cNvSpPr/>
            <p:nvPr/>
          </p:nvSpPr>
          <p:spPr>
            <a:xfrm>
              <a:off x="2033098" y="4393589"/>
              <a:ext cx="487759" cy="16852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700" dirty="0">
                <a:solidFill>
                  <a:srgbClr val="0070C0"/>
                </a:solidFill>
              </a:endParaRPr>
            </a:p>
            <a:p>
              <a:endParaRPr lang="en-US" sz="700" dirty="0">
                <a:solidFill>
                  <a:srgbClr val="0070C0"/>
                </a:solidFill>
              </a:endParaRPr>
            </a:p>
            <a:p>
              <a:endParaRPr lang="en-US" sz="700" dirty="0">
                <a:solidFill>
                  <a:srgbClr val="0070C0"/>
                </a:solidFill>
              </a:endParaRPr>
            </a:p>
            <a:p>
              <a:endParaRPr lang="en-US" sz="700" dirty="0">
                <a:solidFill>
                  <a:srgbClr val="0070C0"/>
                </a:solidFill>
              </a:endParaRPr>
            </a:p>
            <a:p>
              <a:r>
                <a:rPr lang="en-US" sz="700" b="1" dirty="0">
                  <a:solidFill>
                    <a:schemeClr val="tx1"/>
                  </a:solidFill>
                </a:rPr>
                <a:t>Smith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FFC68A-3761-4035-9258-5E73B5CD7366}"/>
                </a:ext>
              </a:extLst>
            </p:cNvPr>
            <p:cNvSpPr/>
            <p:nvPr/>
          </p:nvSpPr>
          <p:spPr>
            <a:xfrm>
              <a:off x="3570531" y="4403318"/>
              <a:ext cx="404841" cy="1685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2F705765-1451-4DE5-BB09-57FA5AB0D8DF}"/>
              </a:ext>
            </a:extLst>
          </p:cNvPr>
          <p:cNvSpPr/>
          <p:nvPr/>
        </p:nvSpPr>
        <p:spPr>
          <a:xfrm>
            <a:off x="2991158" y="4108625"/>
            <a:ext cx="2469759" cy="864794"/>
          </a:xfrm>
          <a:prstGeom prst="wedgeRoundRectCallout">
            <a:avLst>
              <a:gd name="adj1" fmla="val -79406"/>
              <a:gd name="adj2" fmla="val 4670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1. Click on the student’s last name.</a:t>
            </a:r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A8746B0E-34E1-44E7-ABFE-4E2AB519D7BD}"/>
              </a:ext>
            </a:extLst>
          </p:cNvPr>
          <p:cNvSpPr/>
          <p:nvPr/>
        </p:nvSpPr>
        <p:spPr>
          <a:xfrm>
            <a:off x="9374067" y="1788180"/>
            <a:ext cx="2469759" cy="864794"/>
          </a:xfrm>
          <a:prstGeom prst="wedgeRoundRectCallout">
            <a:avLst>
              <a:gd name="adj1" fmla="val -68378"/>
              <a:gd name="adj2" fmla="val -2303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2. The student’s information will appear in the upper right.</a:t>
            </a:r>
          </a:p>
        </p:txBody>
      </p:sp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DD997891-13D1-4467-9004-67C7658132EB}"/>
              </a:ext>
            </a:extLst>
          </p:cNvPr>
          <p:cNvSpPr/>
          <p:nvPr/>
        </p:nvSpPr>
        <p:spPr>
          <a:xfrm>
            <a:off x="9419540" y="4306041"/>
            <a:ext cx="2469759" cy="864794"/>
          </a:xfrm>
          <a:prstGeom prst="wedgeRoundRectCallout">
            <a:avLst>
              <a:gd name="adj1" fmla="val -68378"/>
              <a:gd name="adj2" fmla="val 846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3. Click the speaking area carrot. </a:t>
            </a:r>
          </a:p>
        </p:txBody>
      </p:sp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id="{DD90120B-9D17-425D-9AF8-667069496950}"/>
              </a:ext>
            </a:extLst>
          </p:cNvPr>
          <p:cNvSpPr/>
          <p:nvPr/>
        </p:nvSpPr>
        <p:spPr>
          <a:xfrm>
            <a:off x="4616653" y="5504750"/>
            <a:ext cx="2469759" cy="864794"/>
          </a:xfrm>
          <a:prstGeom prst="wedgeRoundRectCallout">
            <a:avLst>
              <a:gd name="adj1" fmla="val 58448"/>
              <a:gd name="adj2" fmla="val 2758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4. Click on the responses.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7C99AB9-09D4-4A2A-A4C9-12DD21F3B1AD}"/>
              </a:ext>
            </a:extLst>
          </p:cNvPr>
          <p:cNvGrpSpPr/>
          <p:nvPr/>
        </p:nvGrpSpPr>
        <p:grpSpPr>
          <a:xfrm>
            <a:off x="7357690" y="1756206"/>
            <a:ext cx="1580639" cy="4815191"/>
            <a:chOff x="7293998" y="1804337"/>
            <a:chExt cx="1580639" cy="4815191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2D671C82-BB2B-4CCC-937E-690FFFF519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93998" y="1804337"/>
              <a:ext cx="1580639" cy="4815191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74DA948-77CC-4FB6-9B02-D19740E82663}"/>
                </a:ext>
              </a:extLst>
            </p:cNvPr>
            <p:cNvSpPr/>
            <p:nvPr/>
          </p:nvSpPr>
          <p:spPr>
            <a:xfrm>
              <a:off x="7357690" y="1836962"/>
              <a:ext cx="1049524" cy="2613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</a:rPr>
                <a:t>“Max Smith”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573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78030-6B0D-47AA-8EB4-1D0D6D606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Checking for Completion: Listen to Audio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2496BD3-1793-4B4D-BB21-239EE552F5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3722" y="1887166"/>
            <a:ext cx="7506321" cy="4022725"/>
          </a:xfr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D5BD81A-8D9C-4766-9415-7C27B33D3BC4}"/>
              </a:ext>
            </a:extLst>
          </p:cNvPr>
          <p:cNvSpPr/>
          <p:nvPr/>
        </p:nvSpPr>
        <p:spPr>
          <a:xfrm>
            <a:off x="1371601" y="2333970"/>
            <a:ext cx="3190672" cy="27250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Prompt picture and written information here</a:t>
            </a:r>
          </a:p>
        </p:txBody>
      </p:sp>
      <p:pic>
        <p:nvPicPr>
          <p:cNvPr id="13" name="Graphic 12" descr="No sign with solid fill">
            <a:extLst>
              <a:ext uri="{FF2B5EF4-FFF2-40B4-BE49-F238E27FC236}">
                <a16:creationId xmlns:a16="http://schemas.microsoft.com/office/drawing/2014/main" id="{96343279-CB75-412A-AEA6-1D19C054EA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68877" y="4724335"/>
            <a:ext cx="1387814" cy="1387814"/>
          </a:xfrm>
          <a:prstGeom prst="rect">
            <a:avLst/>
          </a:prstGeom>
        </p:spPr>
      </p:pic>
      <p:sp>
        <p:nvSpPr>
          <p:cNvPr id="14" name="Heart 13">
            <a:extLst>
              <a:ext uri="{FF2B5EF4-FFF2-40B4-BE49-F238E27FC236}">
                <a16:creationId xmlns:a16="http://schemas.microsoft.com/office/drawing/2014/main" id="{C4178C5A-799B-4BBB-BD74-63C25EB9A235}"/>
              </a:ext>
            </a:extLst>
          </p:cNvPr>
          <p:cNvSpPr/>
          <p:nvPr/>
        </p:nvSpPr>
        <p:spPr>
          <a:xfrm>
            <a:off x="5411632" y="1896894"/>
            <a:ext cx="1926076" cy="1799617"/>
          </a:xfrm>
          <a:prstGeom prst="hear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EEF6291-7FFB-410D-A556-94A38BBE7E08}"/>
              </a:ext>
            </a:extLst>
          </p:cNvPr>
          <p:cNvSpPr/>
          <p:nvPr/>
        </p:nvSpPr>
        <p:spPr>
          <a:xfrm>
            <a:off x="7512901" y="1935806"/>
            <a:ext cx="1001949" cy="16537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Student Name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6C0144-B76C-4DD7-AA9B-96E88E36A6E7}"/>
              </a:ext>
            </a:extLst>
          </p:cNvPr>
          <p:cNvSpPr txBox="1"/>
          <p:nvPr/>
        </p:nvSpPr>
        <p:spPr>
          <a:xfrm>
            <a:off x="8877922" y="1887166"/>
            <a:ext cx="278554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the play button, is this clear and audible? </a:t>
            </a:r>
          </a:p>
          <a:p>
            <a:endParaRPr lang="en-US" dirty="0"/>
          </a:p>
          <a:p>
            <a:r>
              <a:rPr lang="en-US" dirty="0"/>
              <a:t>Yes, check the remaining.</a:t>
            </a:r>
          </a:p>
          <a:p>
            <a:r>
              <a:rPr lang="en-US" dirty="0"/>
              <a:t>If they are all audible make sure the student has logged out, returned their ticket and send them back to class.</a:t>
            </a:r>
          </a:p>
          <a:p>
            <a:endParaRPr lang="en-US" dirty="0"/>
          </a:p>
          <a:p>
            <a:r>
              <a:rPr lang="en-US" dirty="0"/>
              <a:t>If no, call Avant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888-713-7887 </a:t>
            </a:r>
            <a:r>
              <a:rPr lang="en-US" dirty="0"/>
              <a:t>to reset the section, have the student log back in and redo it.</a:t>
            </a:r>
          </a:p>
        </p:txBody>
      </p:sp>
    </p:spTree>
    <p:extLst>
      <p:ext uri="{BB962C8B-B14F-4D97-AF65-F5344CB8AC3E}">
        <p14:creationId xmlns:p14="http://schemas.microsoft.com/office/powerpoint/2010/main" val="2341678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52ABB703-2B0E-4C3B-B4A2-F3973548E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2068D1-D9E9-4730-B248-2D75D33DD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>
            <a:normAutofit/>
          </a:bodyPr>
          <a:lstStyle/>
          <a:p>
            <a:r>
              <a:rPr lang="en-US"/>
              <a:t>Agenda</a:t>
            </a:r>
          </a:p>
        </p:txBody>
      </p:sp>
      <p:pic>
        <p:nvPicPr>
          <p:cNvPr id="5122" name="Picture 2" descr="Image result for flag globe">
            <a:extLst>
              <a:ext uri="{FF2B5EF4-FFF2-40B4-BE49-F238E27FC236}">
                <a16:creationId xmlns:a16="http://schemas.microsoft.com/office/drawing/2014/main" id="{CB79934A-7B95-496A-ABD8-28882446B1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8" r="-1" b="4299"/>
          <a:stretch/>
        </p:blipFill>
        <p:spPr bwMode="auto">
          <a:xfrm>
            <a:off x="643192" y="788977"/>
            <a:ext cx="5451627" cy="4960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129" name="Straight Connector 5128">
            <a:extLst>
              <a:ext uri="{FF2B5EF4-FFF2-40B4-BE49-F238E27FC236}">
                <a16:creationId xmlns:a16="http://schemas.microsoft.com/office/drawing/2014/main" id="{9C21570E-E159-49A6-9891-FA397B7A9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3C3C0-ED98-4A78-849F-DC3FE07CF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684" y="2198914"/>
            <a:ext cx="5127172" cy="4134916"/>
          </a:xfrm>
        </p:spPr>
        <p:txBody>
          <a:bodyPr>
            <a:normAutofit fontScale="92500" lnSpcReduction="10000"/>
          </a:bodyPr>
          <a:lstStyle/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dirty="0"/>
              <a:t>WLA Basics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dirty="0"/>
              <a:t>Code of Conduct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dirty="0"/>
              <a:t>Understanding the Assessment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dirty="0"/>
              <a:t>Administration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Script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Keyboards and the writing test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Troubleshooting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Ending the test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dirty="0"/>
              <a:t>School Coordinator Information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dirty="0"/>
              <a:t>Q&amp;A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dirty="0"/>
              <a:t>Practice Activities in Teacher Monitoring Site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131" name="Rectangle 5130">
            <a:extLst>
              <a:ext uri="{FF2B5EF4-FFF2-40B4-BE49-F238E27FC236}">
                <a16:creationId xmlns:a16="http://schemas.microsoft.com/office/drawing/2014/main" id="{E95DA498-D9A2-4DA9-B9DA-B3776E08C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133" name="Rectangle 5132">
            <a:extLst>
              <a:ext uri="{FF2B5EF4-FFF2-40B4-BE49-F238E27FC236}">
                <a16:creationId xmlns:a16="http://schemas.microsoft.com/office/drawing/2014/main" id="{82A73093-4B9D-420D-B17E-52293703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8815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24A5A92-59A2-4F12-B695-B2F344AF4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School Process</a:t>
            </a:r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B8AC22E8-0FD7-40D2-B03C-B5117CCFB4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3224889"/>
              </p:ext>
            </p:extLst>
          </p:nvPr>
        </p:nvGraphicFramePr>
        <p:xfrm>
          <a:off x="784060" y="1737360"/>
          <a:ext cx="10844999" cy="4003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ABD294A-A169-4762-AA64-1DCBE349B835}"/>
              </a:ext>
            </a:extLst>
          </p:cNvPr>
          <p:cNvSpPr txBox="1"/>
          <p:nvPr/>
        </p:nvSpPr>
        <p:spPr>
          <a:xfrm>
            <a:off x="7422205" y="4202347"/>
            <a:ext cx="4105072" cy="1200329"/>
          </a:xfrm>
          <a:prstGeom prst="rect">
            <a:avLst/>
          </a:prstGeom>
          <a:solidFill>
            <a:srgbClr val="DFD5D2">
              <a:alpha val="74118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There is no score repository at the state. If the student does not get credited on their transcript/ cum file copies filed, they will never get credit if they move.</a:t>
            </a:r>
          </a:p>
        </p:txBody>
      </p:sp>
    </p:spTree>
    <p:extLst>
      <p:ext uri="{BB962C8B-B14F-4D97-AF65-F5344CB8AC3E}">
        <p14:creationId xmlns:p14="http://schemas.microsoft.com/office/powerpoint/2010/main" val="13056567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619E2-99C2-409B-B120-6F9DA3341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Earning Credit and </a:t>
            </a:r>
            <a:br>
              <a:rPr lang="en-US" dirty="0"/>
            </a:br>
            <a:r>
              <a:rPr lang="en-US" dirty="0"/>
              <a:t>Seal of Biliteracy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79A6C0-C54E-4270-868E-EF38D23B8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2656" y="1861814"/>
            <a:ext cx="9264578" cy="4480311"/>
          </a:xfrm>
        </p:spPr>
        <p:txBody>
          <a:bodyPr>
            <a:noAutofit/>
          </a:bodyPr>
          <a:lstStyle/>
          <a:p>
            <a:pPr marL="174625" indent="0">
              <a:lnSpc>
                <a:spcPct val="80000"/>
              </a:lnSpc>
              <a:buNone/>
            </a:pPr>
            <a:r>
              <a:rPr lang="en-US" sz="2300" b="1" dirty="0"/>
              <a:t>Credits</a:t>
            </a:r>
          </a:p>
          <a:p>
            <a:pPr marL="339725" indent="-165100">
              <a:lnSpc>
                <a:spcPct val="80000"/>
              </a:lnSpc>
            </a:pPr>
            <a:r>
              <a:rPr lang="en-US" sz="2300" dirty="0"/>
              <a:t>To get high school world language credits posted to transcripts: </a:t>
            </a:r>
          </a:p>
          <a:p>
            <a:pPr marL="568325" lvl="2" indent="-165100">
              <a:lnSpc>
                <a:spcPct val="80000"/>
              </a:lnSpc>
            </a:pPr>
            <a:r>
              <a:rPr lang="en-US" sz="2300" dirty="0"/>
              <a:t>Parent and student sign the Transcript Letter and submit to their </a:t>
            </a:r>
            <a:r>
              <a:rPr lang="en-US" sz="2300" b="1" dirty="0"/>
              <a:t>registrar</a:t>
            </a:r>
            <a:r>
              <a:rPr lang="en-US" sz="2300" dirty="0"/>
              <a:t> at any time prior to graduation.</a:t>
            </a:r>
          </a:p>
          <a:p>
            <a:pPr marL="568325" lvl="2" indent="-165100">
              <a:lnSpc>
                <a:spcPct val="80000"/>
              </a:lnSpc>
            </a:pPr>
            <a:r>
              <a:rPr lang="en-US" sz="2300" dirty="0"/>
              <a:t>Registrars will then add </a:t>
            </a:r>
            <a:r>
              <a:rPr lang="en-US" sz="2300" i="1" dirty="0"/>
              <a:t>credits</a:t>
            </a:r>
            <a:r>
              <a:rPr lang="en-US" sz="2300" dirty="0"/>
              <a:t> to the transcript.</a:t>
            </a:r>
          </a:p>
          <a:p>
            <a:pPr marL="174625" lvl="1" indent="0">
              <a:lnSpc>
                <a:spcPct val="80000"/>
              </a:lnSpc>
              <a:buNone/>
            </a:pPr>
            <a:endParaRPr lang="en-US" sz="600" dirty="0"/>
          </a:p>
          <a:p>
            <a:pPr marL="174625" lvl="1" indent="0">
              <a:lnSpc>
                <a:spcPct val="80000"/>
              </a:lnSpc>
              <a:buNone/>
            </a:pPr>
            <a:r>
              <a:rPr lang="en-US" sz="2300" b="1" dirty="0"/>
              <a:t>Seal of Biliteracy</a:t>
            </a:r>
          </a:p>
          <a:p>
            <a:pPr marL="632333" lvl="1" indent="-165100">
              <a:lnSpc>
                <a:spcPct val="80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2300" dirty="0"/>
              <a:t>Students who qualify for 4 credits may also receive the Seal of Biliteracy on the diploma and special recognition at graduation.</a:t>
            </a:r>
          </a:p>
          <a:p>
            <a:pPr marL="632333" lvl="1" indent="-165100">
              <a:lnSpc>
                <a:spcPct val="80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2300" dirty="0"/>
              <a:t>When student scores are returned staff at the student’s current school will indicate proficiency in that World Language on student’s transcripts.</a:t>
            </a:r>
          </a:p>
          <a:p>
            <a:pPr marL="632333" lvl="1" indent="-165100">
              <a:lnSpc>
                <a:spcPct val="80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2300" dirty="0"/>
              <a:t>Once students have met their ELA graduation requirements and are ready to graduate, the seal will change to earned status.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A2AFE40-C87F-4D51-81CD-E3B185B526FC}"/>
              </a:ext>
            </a:extLst>
          </p:cNvPr>
          <p:cNvGrpSpPr/>
          <p:nvPr/>
        </p:nvGrpSpPr>
        <p:grpSpPr>
          <a:xfrm rot="21245879">
            <a:off x="9229845" y="481029"/>
            <a:ext cx="2382250" cy="3639140"/>
            <a:chOff x="1895190" y="2309829"/>
            <a:chExt cx="2382250" cy="3639140"/>
          </a:xfrm>
        </p:grpSpPr>
        <p:sp>
          <p:nvSpPr>
            <p:cNvPr id="6" name="Arrow: Notched Right 5">
              <a:extLst>
                <a:ext uri="{FF2B5EF4-FFF2-40B4-BE49-F238E27FC236}">
                  <a16:creationId xmlns:a16="http://schemas.microsoft.com/office/drawing/2014/main" id="{10AD8C2D-D089-43A8-B8D6-F0F5A9148460}"/>
                </a:ext>
              </a:extLst>
            </p:cNvPr>
            <p:cNvSpPr/>
            <p:nvPr/>
          </p:nvSpPr>
          <p:spPr>
            <a:xfrm rot="14493190">
              <a:off x="1712828" y="3305838"/>
              <a:ext cx="3491812" cy="1637413"/>
            </a:xfrm>
            <a:prstGeom prst="notchedRightArrow">
              <a:avLst>
                <a:gd name="adj1" fmla="val 50000"/>
                <a:gd name="adj2" fmla="val 2904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Arrow: Notched Right 9">
              <a:extLst>
                <a:ext uri="{FF2B5EF4-FFF2-40B4-BE49-F238E27FC236}">
                  <a16:creationId xmlns:a16="http://schemas.microsoft.com/office/drawing/2014/main" id="{365DA623-34FD-4A17-A51B-E41385624AA2}"/>
                </a:ext>
              </a:extLst>
            </p:cNvPr>
            <p:cNvSpPr/>
            <p:nvPr/>
          </p:nvSpPr>
          <p:spPr>
            <a:xfrm rot="15926079">
              <a:off x="1266558" y="3384356"/>
              <a:ext cx="3491812" cy="1637413"/>
            </a:xfrm>
            <a:prstGeom prst="notchedRightArrow">
              <a:avLst>
                <a:gd name="adj1" fmla="val 50000"/>
                <a:gd name="adj2" fmla="val 2904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4BAE514-1E46-4CB4-9C5D-920EEAF1255B}"/>
                </a:ext>
              </a:extLst>
            </p:cNvPr>
            <p:cNvGrpSpPr/>
            <p:nvPr/>
          </p:nvGrpSpPr>
          <p:grpSpPr>
            <a:xfrm rot="21079935">
              <a:off x="1895190" y="2309829"/>
              <a:ext cx="2235503" cy="2107037"/>
              <a:chOff x="4763" y="4763"/>
              <a:chExt cx="2733675" cy="2847975"/>
            </a:xfrm>
          </p:grpSpPr>
          <p:pic>
            <p:nvPicPr>
              <p:cNvPr id="1026" name="Picture 2" descr="Image result for seal">
                <a:extLst>
                  <a:ext uri="{FF2B5EF4-FFF2-40B4-BE49-F238E27FC236}">
                    <a16:creationId xmlns:a16="http://schemas.microsoft.com/office/drawing/2014/main" id="{198F0965-1FCE-4358-BC25-C7001B730E3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63" y="4763"/>
                <a:ext cx="2733675" cy="2847975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8" name="Picture 4" descr="Image result for eye glasses">
                <a:extLst>
                  <a:ext uri="{FF2B5EF4-FFF2-40B4-BE49-F238E27FC236}">
                    <a16:creationId xmlns:a16="http://schemas.microsoft.com/office/drawing/2014/main" id="{C1E7F9D2-0633-4460-A06F-14FC6777D44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0073" y="455663"/>
                <a:ext cx="1357312" cy="819150"/>
              </a:xfrm>
              <a:prstGeom prst="ellipse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42358443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1E57E-1C41-CFEF-DCBB-187F83171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 Thoughts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0D459-AEDE-00BF-B2E1-9C3684FEEA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117475" indent="-117475">
              <a:buFont typeface="Arial" panose="020B0604020202020204" pitchFamily="34" charset="0"/>
              <a:buChar char="•"/>
              <a:tabLst>
                <a:tab pos="117475" algn="l"/>
              </a:tabLst>
            </a:pPr>
            <a:r>
              <a:rPr lang="en-US" sz="2400" dirty="0"/>
              <a:t>Schools should call for help if your proctor is not at school at the appointed time (4054)</a:t>
            </a:r>
          </a:p>
          <a:p>
            <a:pPr marL="117475" indent="-117475">
              <a:buFont typeface="Arial" panose="020B0604020202020204" pitchFamily="34" charset="0"/>
              <a:buChar char="•"/>
              <a:tabLst>
                <a:tab pos="117475" algn="l"/>
              </a:tabLst>
            </a:pPr>
            <a:r>
              <a:rPr lang="en-US" sz="2400" dirty="0"/>
              <a:t>Bring your instruction packet and use it</a:t>
            </a:r>
          </a:p>
          <a:p>
            <a:pPr marL="117475" indent="-117475">
              <a:buFont typeface="Arial" panose="020B0604020202020204" pitchFamily="34" charset="0"/>
              <a:buChar char="•"/>
              <a:tabLst>
                <a:tab pos="117475" algn="l"/>
              </a:tabLst>
            </a:pPr>
            <a:r>
              <a:rPr lang="en-US" sz="2400" dirty="0"/>
              <a:t>Type in the site correctly: app not apps</a:t>
            </a:r>
          </a:p>
          <a:p>
            <a:pPr marL="117475" indent="-117475">
              <a:buFont typeface="Arial" panose="020B0604020202020204" pitchFamily="34" charset="0"/>
              <a:buChar char="•"/>
              <a:tabLst>
                <a:tab pos="117475" algn="l"/>
              </a:tabLst>
            </a:pPr>
            <a:r>
              <a:rPr lang="en-US" sz="2400" dirty="0"/>
              <a:t>Give the correct test to the correct student</a:t>
            </a:r>
          </a:p>
          <a:p>
            <a:pPr marL="117475" indent="-117475">
              <a:buFont typeface="Arial" panose="020B0604020202020204" pitchFamily="34" charset="0"/>
              <a:buChar char="•"/>
              <a:tabLst>
                <a:tab pos="117475" algn="l"/>
              </a:tabLst>
            </a:pPr>
            <a:r>
              <a:rPr lang="en-US" sz="2400" dirty="0"/>
              <a:t>When changing Google keyboards:</a:t>
            </a:r>
          </a:p>
          <a:p>
            <a:pPr marL="300355" lvl="3" indent="-117475">
              <a:buFont typeface="Arial" panose="020B0604020202020204" pitchFamily="34" charset="0"/>
              <a:buChar char="•"/>
              <a:tabLst>
                <a:tab pos="117475" algn="l"/>
              </a:tabLst>
            </a:pPr>
            <a:r>
              <a:rPr lang="en-US" sz="2400" dirty="0"/>
              <a:t>make sure they check that it is working in Chrome</a:t>
            </a:r>
          </a:p>
          <a:p>
            <a:pPr marL="300355" lvl="3" indent="-117475">
              <a:buFont typeface="Arial" panose="020B0604020202020204" pitchFamily="34" charset="0"/>
              <a:buChar char="•"/>
              <a:tabLst>
                <a:tab pos="117475" algn="l"/>
              </a:tabLst>
            </a:pPr>
            <a:r>
              <a:rPr lang="en-US" sz="2400" dirty="0"/>
              <a:t>don’t forget that the student may need to pause their account in Chrome</a:t>
            </a:r>
          </a:p>
          <a:p>
            <a:pPr marL="117475" indent="-117475">
              <a:buFont typeface="Arial" panose="020B0604020202020204" pitchFamily="34" charset="0"/>
              <a:buChar char="•"/>
              <a:tabLst>
                <a:tab pos="117475" algn="l"/>
              </a:tabLst>
            </a:pPr>
            <a:r>
              <a:rPr lang="en-US" sz="2400" dirty="0"/>
              <a:t>Do not let students leave without you listening to their recordings for audibility– and make them re-record on site.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6546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FD90B1C-38B0-4EA1-93B3-C58B63D84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2423" y="1738785"/>
            <a:ext cx="4270248" cy="439495"/>
          </a:xfrm>
        </p:spPr>
        <p:txBody>
          <a:bodyPr/>
          <a:lstStyle/>
          <a:p>
            <a:r>
              <a:rPr lang="en-US" dirty="0"/>
              <a:t>High School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BA1840-24FC-4D35-9522-68BDED45B4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12990" y="1738786"/>
            <a:ext cx="4270248" cy="439495"/>
          </a:xfrm>
        </p:spPr>
        <p:txBody>
          <a:bodyPr/>
          <a:lstStyle/>
          <a:p>
            <a:r>
              <a:rPr lang="en-US" dirty="0"/>
              <a:t>Middle School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D810440-608E-45A3-B636-5F365FE26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277" y="529521"/>
            <a:ext cx="7729728" cy="1188720"/>
          </a:xfrm>
        </p:spPr>
        <p:txBody>
          <a:bodyPr/>
          <a:lstStyle/>
          <a:p>
            <a:r>
              <a:rPr lang="en-US" dirty="0"/>
              <a:t>Help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EA2EAF-CCBC-488F-A926-C663AAFF231D}"/>
              </a:ext>
            </a:extLst>
          </p:cNvPr>
          <p:cNvSpPr txBox="1"/>
          <p:nvPr/>
        </p:nvSpPr>
        <p:spPr>
          <a:xfrm>
            <a:off x="2289604" y="6408577"/>
            <a:ext cx="7246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Avant Assessments: 888-713-7887  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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 District Assessment Office x4054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AF6E05-F318-48DE-BCFC-86B2BC307AC4}"/>
              </a:ext>
            </a:extLst>
          </p:cNvPr>
          <p:cNvSpPr txBox="1"/>
          <p:nvPr/>
        </p:nvSpPr>
        <p:spPr>
          <a:xfrm>
            <a:off x="6279013" y="2347551"/>
            <a:ext cx="5155420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EIS: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Pachomius Schmidt x7591</a:t>
            </a:r>
          </a:p>
          <a:p>
            <a:pPr lvl="2">
              <a:tabLst>
                <a:tab pos="457200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Gayatri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Vankadra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EVG: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Monica Haule x5791</a:t>
            </a:r>
          </a:p>
          <a:p>
            <a:pPr lvl="1">
              <a:tabLst>
                <a:tab pos="457200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Sarala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Kotcharlakota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Mary Forsberg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GWY: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Jessica Perez x6610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HEA: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Chris Doll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x6391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Dylan Boling x6300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NOR: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Allison MacGregor Fornes x4891</a:t>
            </a: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Marie Cave, Kathryn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Mclain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Jeff Whitley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C31923-CEAE-4E31-92BA-6855C288DB07}"/>
              </a:ext>
            </a:extLst>
          </p:cNvPr>
          <p:cNvSpPr txBox="1"/>
          <p:nvPr/>
        </p:nvSpPr>
        <p:spPr>
          <a:xfrm>
            <a:off x="1262423" y="2347552"/>
            <a:ext cx="4650566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CHS: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Katherine Mayan x6092 </a:t>
            </a:r>
          </a:p>
          <a:p>
            <a:pPr lvl="2">
              <a:tabLst>
                <a:tab pos="457200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Philip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Brandstetter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tabLst>
                <a:tab pos="457200" algn="l"/>
              </a:tabLs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 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EHS: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Erik Heinz x4489</a:t>
            </a:r>
          </a:p>
          <a:p>
            <a:pPr lvl="2">
              <a:tabLst>
                <a:tab pos="457200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Shawn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Keagle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x4404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 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JHS: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Sechin Tower x7073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Erin Thomsen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Joshua Stewart,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Ken Walker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SHS: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Shelbey Kincannon x5138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Betsy Monroe x5101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1605672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and Practice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1C7DC58-1BCE-4432-BE33-7838FE0F99E8}"/>
              </a:ext>
            </a:extLst>
          </p:cNvPr>
          <p:cNvGrpSpPr/>
          <p:nvPr/>
        </p:nvGrpSpPr>
        <p:grpSpPr>
          <a:xfrm>
            <a:off x="4032959" y="2339661"/>
            <a:ext cx="4126081" cy="4070765"/>
            <a:chOff x="218771" y="5817523"/>
            <a:chExt cx="2733675" cy="2733675"/>
          </a:xfrm>
        </p:grpSpPr>
        <p:pic>
          <p:nvPicPr>
            <p:cNvPr id="5" name="Picture 2" descr="Image result for seal">
              <a:extLst>
                <a:ext uri="{FF2B5EF4-FFF2-40B4-BE49-F238E27FC236}">
                  <a16:creationId xmlns:a16="http://schemas.microsoft.com/office/drawing/2014/main" id="{22CA7E0E-F259-4990-93EB-227F44DA4AE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07" b="2007"/>
            <a:stretch/>
          </p:blipFill>
          <p:spPr bwMode="auto">
            <a:xfrm>
              <a:off x="218771" y="5817523"/>
              <a:ext cx="2733675" cy="273367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4" descr="Image result for eye glasses">
              <a:extLst>
                <a:ext uri="{FF2B5EF4-FFF2-40B4-BE49-F238E27FC236}">
                  <a16:creationId xmlns:a16="http://schemas.microsoft.com/office/drawing/2014/main" id="{DF3D902F-9FEB-465B-85AF-E468F4EDE0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4082" y="6191555"/>
              <a:ext cx="1357312" cy="819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0" name="Picture 6" descr="🏅 Sports Medal Emoji">
            <a:extLst>
              <a:ext uri="{FF2B5EF4-FFF2-40B4-BE49-F238E27FC236}">
                <a16:creationId xmlns:a16="http://schemas.microsoft.com/office/drawing/2014/main" id="{E86CDD04-55B8-4DD9-801D-76522C722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682" y="4765666"/>
            <a:ext cx="1645596" cy="164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lowchart: Data 6">
            <a:extLst>
              <a:ext uri="{FF2B5EF4-FFF2-40B4-BE49-F238E27FC236}">
                <a16:creationId xmlns:a16="http://schemas.microsoft.com/office/drawing/2014/main" id="{47961E33-3514-43B0-A274-7DC4F33A7507}"/>
              </a:ext>
            </a:extLst>
          </p:cNvPr>
          <p:cNvSpPr/>
          <p:nvPr/>
        </p:nvSpPr>
        <p:spPr>
          <a:xfrm rot="2193841">
            <a:off x="6639102" y="3868140"/>
            <a:ext cx="448986" cy="1357222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8818"/>
              <a:gd name="connsiteY0" fmla="*/ 10000 h 10000"/>
              <a:gd name="connsiteX1" fmla="*/ 2000 w 8818"/>
              <a:gd name="connsiteY1" fmla="*/ 0 h 10000"/>
              <a:gd name="connsiteX2" fmla="*/ 8818 w 8818"/>
              <a:gd name="connsiteY2" fmla="*/ 1718 h 10000"/>
              <a:gd name="connsiteX3" fmla="*/ 8000 w 8818"/>
              <a:gd name="connsiteY3" fmla="*/ 10000 h 10000"/>
              <a:gd name="connsiteX4" fmla="*/ 0 w 8818"/>
              <a:gd name="connsiteY4" fmla="*/ 10000 h 10000"/>
              <a:gd name="connsiteX0" fmla="*/ 0 w 10000"/>
              <a:gd name="connsiteY0" fmla="*/ 10000 h 10000"/>
              <a:gd name="connsiteX1" fmla="*/ 2268 w 10000"/>
              <a:gd name="connsiteY1" fmla="*/ 0 h 10000"/>
              <a:gd name="connsiteX2" fmla="*/ 10000 w 10000"/>
              <a:gd name="connsiteY2" fmla="*/ 1718 h 10000"/>
              <a:gd name="connsiteX3" fmla="*/ 8527 w 10000"/>
              <a:gd name="connsiteY3" fmla="*/ 9862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268" y="0"/>
                </a:lnTo>
                <a:lnTo>
                  <a:pt x="10000" y="1718"/>
                </a:lnTo>
                <a:cubicBezTo>
                  <a:pt x="9690" y="4479"/>
                  <a:pt x="8837" y="7101"/>
                  <a:pt x="8527" y="9862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3B88C3"/>
          </a:solidFill>
          <a:ln>
            <a:solidFill>
              <a:srgbClr val="3B88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Data 6">
            <a:extLst>
              <a:ext uri="{FF2B5EF4-FFF2-40B4-BE49-F238E27FC236}">
                <a16:creationId xmlns:a16="http://schemas.microsoft.com/office/drawing/2014/main" id="{DE2C69E4-CCFA-4C32-A25D-DD29E7376967}"/>
              </a:ext>
            </a:extLst>
          </p:cNvPr>
          <p:cNvSpPr/>
          <p:nvPr/>
        </p:nvSpPr>
        <p:spPr>
          <a:xfrm rot="19378276" flipH="1">
            <a:off x="5099174" y="3812495"/>
            <a:ext cx="445472" cy="1350865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8818"/>
              <a:gd name="connsiteY0" fmla="*/ 10000 h 10000"/>
              <a:gd name="connsiteX1" fmla="*/ 2000 w 8818"/>
              <a:gd name="connsiteY1" fmla="*/ 0 h 10000"/>
              <a:gd name="connsiteX2" fmla="*/ 8818 w 8818"/>
              <a:gd name="connsiteY2" fmla="*/ 1718 h 10000"/>
              <a:gd name="connsiteX3" fmla="*/ 8000 w 8818"/>
              <a:gd name="connsiteY3" fmla="*/ 10000 h 10000"/>
              <a:gd name="connsiteX4" fmla="*/ 0 w 8818"/>
              <a:gd name="connsiteY4" fmla="*/ 10000 h 10000"/>
              <a:gd name="connsiteX0" fmla="*/ 0 w 10000"/>
              <a:gd name="connsiteY0" fmla="*/ 10000 h 10000"/>
              <a:gd name="connsiteX1" fmla="*/ 2268 w 10000"/>
              <a:gd name="connsiteY1" fmla="*/ 0 h 10000"/>
              <a:gd name="connsiteX2" fmla="*/ 10000 w 10000"/>
              <a:gd name="connsiteY2" fmla="*/ 1718 h 10000"/>
              <a:gd name="connsiteX3" fmla="*/ 8527 w 10000"/>
              <a:gd name="connsiteY3" fmla="*/ 9862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2268 w 10000"/>
              <a:gd name="connsiteY1" fmla="*/ 0 h 10000"/>
              <a:gd name="connsiteX2" fmla="*/ 10000 w 10000"/>
              <a:gd name="connsiteY2" fmla="*/ 1718 h 10000"/>
              <a:gd name="connsiteX3" fmla="*/ 8887 w 10000"/>
              <a:gd name="connsiteY3" fmla="*/ 9787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2268 w 10000"/>
              <a:gd name="connsiteY1" fmla="*/ 0 h 10000"/>
              <a:gd name="connsiteX2" fmla="*/ 10000 w 10000"/>
              <a:gd name="connsiteY2" fmla="*/ 1718 h 10000"/>
              <a:gd name="connsiteX3" fmla="*/ 8887 w 10000"/>
              <a:gd name="connsiteY3" fmla="*/ 9787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268" y="0"/>
                </a:lnTo>
                <a:lnTo>
                  <a:pt x="10000" y="1718"/>
                </a:lnTo>
                <a:cubicBezTo>
                  <a:pt x="9690" y="4479"/>
                  <a:pt x="9197" y="7026"/>
                  <a:pt x="8887" y="9787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55ACEE"/>
          </a:solidFill>
          <a:ln>
            <a:solidFill>
              <a:srgbClr val="55A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c 9" descr="Graduation cap with solid fill">
            <a:extLst>
              <a:ext uri="{FF2B5EF4-FFF2-40B4-BE49-F238E27FC236}">
                <a16:creationId xmlns:a16="http://schemas.microsoft.com/office/drawing/2014/main" id="{4694A1C0-5689-4A0A-BA8C-2A2ADDF15C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1028908">
            <a:off x="5098013" y="1915613"/>
            <a:ext cx="1616943" cy="161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406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B6B89-FD67-46EA-8EA3-0D5DA1109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Teacher Monitoring Site Activity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806103-5AC1-41A9-9BE0-BDF80662F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6775" y="1838527"/>
            <a:ext cx="7957226" cy="4532455"/>
          </a:xfrm>
        </p:spPr>
        <p:txBody>
          <a:bodyPr>
            <a:normAutofit/>
          </a:bodyPr>
          <a:lstStyle/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Get out your STAMP Teacher Monitoring Site Guide and follow the instructions.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Log into AVANT teacher site by typing app.avantassessment.com/login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endParaRPr lang="en-US" b="1" dirty="0"/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endParaRPr lang="en-US" b="1" dirty="0"/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Login using the information on the big sticky. On the day of testing your school teacher code will on your list of codes in its own box.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Go to the group called “CHS”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Find the student listed and write down their status and listen to each audio item.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b="1" dirty="0"/>
              <a:t>Raise your hand when you are done or if you get stuck.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>
              <a:lnSpc>
                <a:spcPct val="90000"/>
              </a:lnSpc>
              <a:buAutoNum type="arabicPeriod"/>
            </a:pPr>
            <a:endParaRPr lang="en-US" dirty="0"/>
          </a:p>
          <a:p>
            <a:pPr>
              <a:lnSpc>
                <a:spcPct val="90000"/>
              </a:lnSpc>
            </a:pPr>
            <a:endParaRPr lang="en-US" sz="1000" dirty="0"/>
          </a:p>
          <a:p>
            <a:pPr>
              <a:lnSpc>
                <a:spcPct val="90000"/>
              </a:lnSpc>
            </a:pPr>
            <a:endParaRPr lang="en-US" sz="1000" dirty="0"/>
          </a:p>
          <a:p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10EFC0-D40A-46E7-8E00-02E78D17AB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2340" y="2986025"/>
            <a:ext cx="6001588" cy="88594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E09CFF0-5482-4309-BCFF-F374EF1161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8825" y="1929940"/>
            <a:ext cx="1946326" cy="2509736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199730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B6B89-FD67-46EA-8EA3-0D5DA1109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Teacher Monitoring Site Activity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806103-5AC1-41A9-9BE0-BDF80662F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6775" y="1838527"/>
            <a:ext cx="7957226" cy="4532455"/>
          </a:xfrm>
        </p:spPr>
        <p:txBody>
          <a:bodyPr>
            <a:normAutofit/>
          </a:bodyPr>
          <a:lstStyle/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Get out your STAMP Handwritten Writing Section instructions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Go back and this time go to the group called “CHS - handwritten”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Use the instructions to attempt to print writing sections.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b="1" dirty="0"/>
              <a:t>Raise your hand when you get this screen or if you get stuck.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>
              <a:lnSpc>
                <a:spcPct val="90000"/>
              </a:lnSpc>
              <a:buAutoNum type="arabicPeriod"/>
            </a:pPr>
            <a:endParaRPr lang="en-US" dirty="0"/>
          </a:p>
          <a:p>
            <a:pPr>
              <a:lnSpc>
                <a:spcPct val="90000"/>
              </a:lnSpc>
            </a:pPr>
            <a:endParaRPr lang="en-US" sz="1000" dirty="0"/>
          </a:p>
          <a:p>
            <a:pPr>
              <a:lnSpc>
                <a:spcPct val="90000"/>
              </a:lnSpc>
            </a:pPr>
            <a:endParaRPr lang="en-US" sz="1000" dirty="0"/>
          </a:p>
          <a:p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82A7A5-4442-452D-852A-46BAF1F05D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3368" y="1971686"/>
            <a:ext cx="2357645" cy="3271521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C70D373-74A7-4AE9-BA42-48BC5A5E7E53}"/>
              </a:ext>
            </a:extLst>
          </p:cNvPr>
          <p:cNvGrpSpPr/>
          <p:nvPr/>
        </p:nvGrpSpPr>
        <p:grpSpPr>
          <a:xfrm>
            <a:off x="1803111" y="3891064"/>
            <a:ext cx="3858387" cy="2355154"/>
            <a:chOff x="7270054" y="3306551"/>
            <a:chExt cx="3886932" cy="263877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F4BD996-8479-468B-9329-B8F7DCC5FD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70054" y="3306551"/>
              <a:ext cx="3886932" cy="2638772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5D5E4935-03E3-45AE-BCE1-DE92252A3515}"/>
                </a:ext>
              </a:extLst>
            </p:cNvPr>
            <p:cNvSpPr/>
            <p:nvPr/>
          </p:nvSpPr>
          <p:spPr>
            <a:xfrm>
              <a:off x="7383294" y="4095345"/>
              <a:ext cx="1498059" cy="1546698"/>
            </a:xfrm>
            <a:prstGeom prst="roundRect">
              <a:avLst/>
            </a:prstGeom>
            <a:ln>
              <a:solidFill>
                <a:schemeClr val="bg2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confidential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2563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World Language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786806-10D1-4F62-846F-7C3D96414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5413" y="1828801"/>
            <a:ext cx="10612876" cy="3725693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Students can earn up to 4 credits in high school world language, starting in 7</a:t>
            </a:r>
            <a:r>
              <a:rPr lang="en-US" sz="240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grade</a:t>
            </a:r>
          </a:p>
          <a:p>
            <a:pPr marL="398463" lvl="1" indent="-106363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Frees up time in student schedules for core courses or other priorities like AP, College in High School, CTE</a:t>
            </a:r>
          </a:p>
          <a:p>
            <a:pPr marL="342900" indent="-342900"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Students who earn 4 credits and meet all high school English credit and pathway requirements earn special honors at graduation (Seal of Biliteracy):</a:t>
            </a:r>
          </a:p>
          <a:p>
            <a:pPr marL="398463" lvl="1" indent="-106363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Shiny medal</a:t>
            </a:r>
          </a:p>
          <a:p>
            <a:pPr marL="398463" lvl="1" indent="-106363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Fancy seal on the diploma</a:t>
            </a:r>
          </a:p>
          <a:p>
            <a:pPr marL="398463" lvl="1" indent="-106363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College and career advantages based on certified biliteracy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1600" b="1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43C394-98B0-4F25-B899-F019171C2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329" y="5162955"/>
            <a:ext cx="2731245" cy="2737341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5CEFCAB-5C5E-484B-803A-B520C937FF2B}"/>
              </a:ext>
            </a:extLst>
          </p:cNvPr>
          <p:cNvSpPr/>
          <p:nvPr/>
        </p:nvSpPr>
        <p:spPr>
          <a:xfrm>
            <a:off x="2993893" y="5309588"/>
            <a:ext cx="8932218" cy="97763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/>
              <a:t>Many students have never received </a:t>
            </a:r>
            <a:r>
              <a:rPr lang="en-US" b="1" dirty="0"/>
              <a:t>positive</a:t>
            </a:r>
            <a:r>
              <a:rPr lang="en-US" dirty="0"/>
              <a:t> attention for speaking another language. </a:t>
            </a:r>
          </a:p>
          <a:p>
            <a:pPr algn="r"/>
            <a:r>
              <a:rPr lang="en-US" dirty="0"/>
              <a:t>They deserve credit for this wonderful skill.</a:t>
            </a:r>
          </a:p>
        </p:txBody>
      </p:sp>
      <p:pic>
        <p:nvPicPr>
          <p:cNvPr id="7" name="Graphic 6" descr="Medal with solid fill">
            <a:extLst>
              <a:ext uri="{FF2B5EF4-FFF2-40B4-BE49-F238E27FC236}">
                <a16:creationId xmlns:a16="http://schemas.microsoft.com/office/drawing/2014/main" id="{8D5327C8-1A2F-490A-BE66-28C451378F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14590" y="5309588"/>
            <a:ext cx="914400" cy="914400"/>
          </a:xfrm>
          <a:prstGeom prst="rect">
            <a:avLst/>
          </a:prstGeom>
        </p:spPr>
      </p:pic>
      <p:pic>
        <p:nvPicPr>
          <p:cNvPr id="8" name="Graphic 7" descr="Top Hat with solid fill">
            <a:extLst>
              <a:ext uri="{FF2B5EF4-FFF2-40B4-BE49-F238E27FC236}">
                <a16:creationId xmlns:a16="http://schemas.microsoft.com/office/drawing/2014/main" id="{C6C2E842-A651-443D-8EB4-3739786107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808527">
            <a:off x="627433" y="4884002"/>
            <a:ext cx="1060315" cy="106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20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F0E113F9-9043-40DF-963E-8314D3C93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721826" cy="4023360"/>
          </a:xfrm>
        </p:spPr>
        <p:txBody>
          <a:bodyPr anchor="t">
            <a:normAutofit/>
          </a:bodyPr>
          <a:lstStyle/>
          <a:p>
            <a:pPr marL="63500" indent="-63500">
              <a:lnSpc>
                <a:spcPct val="90000"/>
              </a:lnSpc>
              <a:buClr>
                <a:srgbClr val="003366"/>
              </a:buClr>
              <a:buSzPct val="100000"/>
              <a:buNone/>
            </a:pPr>
            <a:r>
              <a:rPr lang="en-US" sz="2800" b="1" dirty="0"/>
              <a:t>It is your responsibility to ensure that standard procedures are followed.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Follow testing protocol indicated in this training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Follow national, district, and school security procedures for distribution, and return of secure assessment materials. (Chain of Custody)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Monitor the classroom. Watch for irregularities during testing and document any inappropriate behavior during testing.</a:t>
            </a:r>
          </a:p>
          <a:p>
            <a:pPr marL="339725" lvl="2" indent="-106363">
              <a:buFont typeface="Arial" panose="020B0604020202020204" pitchFamily="34" charset="0"/>
              <a:buChar char="•"/>
            </a:pPr>
            <a:r>
              <a:rPr lang="en-US" sz="2000" dirty="0"/>
              <a:t>DO NOT help with anything that is related to the content of the test items. </a:t>
            </a:r>
          </a:p>
          <a:p>
            <a:pPr marL="339725" lvl="2" indent="-106363">
              <a:buFont typeface="Arial" panose="020B0604020202020204" pitchFamily="34" charset="0"/>
              <a:buChar char="•"/>
            </a:pPr>
            <a:r>
              <a:rPr lang="en-US" sz="2000" dirty="0"/>
              <a:t>Proctor, student, nor any other party shall make a copy – by hand, camera, phone, printer, or any machine – of any test materials.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As always, follow the Code of Professional Conduct Chapter 181-87 WAC.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630477F-AFC1-4FEA-B410-9968A3A86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of Conduct</a:t>
            </a:r>
          </a:p>
        </p:txBody>
      </p:sp>
    </p:spTree>
    <p:extLst>
      <p:ext uri="{BB962C8B-B14F-4D97-AF65-F5344CB8AC3E}">
        <p14:creationId xmlns:p14="http://schemas.microsoft.com/office/powerpoint/2010/main" val="2058344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F28D2-312B-424F-BAD6-B649FBACA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WLA Assessment Types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4DF8EFB-0EC0-47FB-A104-7466798A45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922909"/>
              </p:ext>
            </p:extLst>
          </p:nvPr>
        </p:nvGraphicFramePr>
        <p:xfrm>
          <a:off x="1169425" y="2071384"/>
          <a:ext cx="10457232" cy="39040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37859">
                  <a:extLst>
                    <a:ext uri="{9D8B030D-6E8A-4147-A177-3AD203B41FA5}">
                      <a16:colId xmlns:a16="http://schemas.microsoft.com/office/drawing/2014/main" val="942355765"/>
                    </a:ext>
                  </a:extLst>
                </a:gridCol>
                <a:gridCol w="2277332">
                  <a:extLst>
                    <a:ext uri="{9D8B030D-6E8A-4147-A177-3AD203B41FA5}">
                      <a16:colId xmlns:a16="http://schemas.microsoft.com/office/drawing/2014/main" val="3451128111"/>
                    </a:ext>
                  </a:extLst>
                </a:gridCol>
                <a:gridCol w="2266545">
                  <a:extLst>
                    <a:ext uri="{9D8B030D-6E8A-4147-A177-3AD203B41FA5}">
                      <a16:colId xmlns:a16="http://schemas.microsoft.com/office/drawing/2014/main" val="3468098352"/>
                    </a:ext>
                  </a:extLst>
                </a:gridCol>
                <a:gridCol w="3375496">
                  <a:extLst>
                    <a:ext uri="{9D8B030D-6E8A-4147-A177-3AD203B41FA5}">
                      <a16:colId xmlns:a16="http://schemas.microsoft.com/office/drawing/2014/main" val="3196316412"/>
                    </a:ext>
                  </a:extLst>
                </a:gridCol>
              </a:tblGrid>
              <a:tr h="404043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Assessment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Length &amp; Format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Allowed Items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Later Date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1411015"/>
                  </a:ext>
                </a:extLst>
              </a:tr>
              <a:tr h="878710">
                <a:tc>
                  <a:txBody>
                    <a:bodyPr/>
                    <a:lstStyle/>
                    <a:p>
                      <a:r>
                        <a:rPr lang="en-US" sz="1600" b="1" dirty="0"/>
                        <a:t>STAMP 4S &amp; WS</a:t>
                      </a:r>
                      <a:endParaRPr lang="en-US"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Online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Untimed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Online: none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n/a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9186236"/>
                  </a:ext>
                </a:extLst>
              </a:tr>
              <a:tr h="972766">
                <a:tc>
                  <a:txBody>
                    <a:bodyPr/>
                    <a:lstStyle/>
                    <a:p>
                      <a:pPr lvl="0"/>
                      <a:r>
                        <a:rPr lang="en-US" sz="1600" b="1" dirty="0"/>
                        <a:t>STAMP (Hybrid)</a:t>
                      </a:r>
                      <a:endParaRPr lang="en-US"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Online reading, speaking, listing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Print on demand writing section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Online: none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Paper test: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Black pen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Correction fluid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n/a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6975119"/>
                  </a:ext>
                </a:extLst>
              </a:tr>
              <a:tr h="991743">
                <a:tc>
                  <a:txBody>
                    <a:bodyPr/>
                    <a:lstStyle/>
                    <a:p>
                      <a:r>
                        <a:rPr lang="en-US" sz="1600" b="1" dirty="0"/>
                        <a:t>ALTA</a:t>
                      </a:r>
                      <a:endParaRPr lang="en-US"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Writing: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1 hour timed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Paper/Pen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Black pen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Correction fluid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Extra paper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Speaking/Listening: 25 minute phone interview scheduled by SAC </a:t>
                      </a:r>
                      <a:r>
                        <a:rPr lang="en-US" sz="1600" b="1" dirty="0"/>
                        <a:t>after</a:t>
                      </a:r>
                      <a:r>
                        <a:rPr lang="en-US" sz="1600" dirty="0"/>
                        <a:t> writing scoring</a:t>
                      </a:r>
                    </a:p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42783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5349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9791C-AF70-4A40-83F9-B7AB7FDF0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School: Organizing Testing Ahead of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3BFD1-7AA0-4B3F-96A5-F4D377425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37359"/>
            <a:ext cx="10058400" cy="45175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/>
              <a:t>Try to organize your testing by test type to reduce complications:</a:t>
            </a:r>
          </a:p>
          <a:p>
            <a:pPr marL="90488" indent="-90488"/>
            <a:endParaRPr lang="en-US" sz="400" dirty="0"/>
          </a:p>
          <a:p>
            <a:pPr marL="90488" lvl="7" indent="-90488">
              <a:buNone/>
            </a:pPr>
            <a:r>
              <a:rPr lang="en-US" sz="2400" dirty="0"/>
              <a:t>Avant online tester no keyboard change.</a:t>
            </a:r>
          </a:p>
          <a:p>
            <a:pPr marL="90488" lvl="7" indent="-90488">
              <a:buNone/>
            </a:pPr>
            <a:r>
              <a:rPr lang="en-US" sz="2400" dirty="0"/>
              <a:t>Avant online tester needs keyboard change.</a:t>
            </a:r>
          </a:p>
          <a:p>
            <a:pPr marL="90488" lvl="7" indent="-90488">
              <a:buNone/>
            </a:pPr>
            <a:r>
              <a:rPr lang="en-US" sz="2400" dirty="0"/>
              <a:t>Avant paper writing testers</a:t>
            </a:r>
          </a:p>
          <a:p>
            <a:pPr marL="90488" lvl="7" indent="-90488">
              <a:buNone/>
            </a:pPr>
            <a:endParaRPr lang="en-US" sz="2400" dirty="0"/>
          </a:p>
          <a:p>
            <a:pPr marL="90488" lvl="7" indent="-90488">
              <a:buNone/>
            </a:pPr>
            <a:endParaRPr lang="en-US" sz="2400" dirty="0"/>
          </a:p>
          <a:p>
            <a:pPr marL="90488" lvl="7" indent="-90488">
              <a:buNone/>
            </a:pPr>
            <a:endParaRPr lang="en-US" sz="2400" dirty="0"/>
          </a:p>
          <a:p>
            <a:pPr marL="90488" lvl="7" indent="-90488">
              <a:buNone/>
            </a:pPr>
            <a:endParaRPr lang="en-US" sz="2400" dirty="0"/>
          </a:p>
          <a:p>
            <a:pPr marL="90488" lvl="7" indent="-90488">
              <a:buNone/>
            </a:pPr>
            <a:r>
              <a:rPr lang="en-US" sz="2400" dirty="0"/>
              <a:t>ALTA timed paper testers</a:t>
            </a:r>
          </a:p>
          <a:p>
            <a:pPr marL="90488" lvl="8" indent="-90488">
              <a:buNone/>
            </a:pPr>
            <a:r>
              <a:rPr lang="en-US" sz="2400" dirty="0"/>
              <a:t>Make-up testers of any kind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B64902-57CC-4D66-F7A6-D40892651B62}"/>
              </a:ext>
            </a:extLst>
          </p:cNvPr>
          <p:cNvSpPr/>
          <p:nvPr/>
        </p:nvSpPr>
        <p:spPr>
          <a:xfrm>
            <a:off x="7149830" y="2546701"/>
            <a:ext cx="4562272" cy="28988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Williams, Bobby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Dutch</a:t>
            </a:r>
          </a:p>
          <a:p>
            <a:pPr algn="ctr"/>
            <a:endParaRPr lang="en-US" sz="1000" dirty="0"/>
          </a:p>
          <a:p>
            <a:pPr algn="ctr"/>
            <a:r>
              <a:rPr lang="en-US" sz="1600" dirty="0">
                <a:hlinkClick r:id="rId2"/>
              </a:rPr>
              <a:t>https://app.avantassessment.com</a:t>
            </a:r>
            <a:endParaRPr lang="en-US" sz="1600" dirty="0"/>
          </a:p>
          <a:p>
            <a:pPr algn="ctr"/>
            <a:endParaRPr lang="en-US" sz="1000" dirty="0"/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Test Code: 12345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Password: 6789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Login Name/Test Taker ID: student ID#</a:t>
            </a:r>
          </a:p>
          <a:p>
            <a:pPr algn="ctr"/>
            <a:endParaRPr lang="en-US" sz="1000" dirty="0">
              <a:solidFill>
                <a:schemeClr val="tx1"/>
              </a:solidFill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Keyboard Change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Paper Writing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Cascade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C172760-E3B3-6C2F-796D-B181C6E5009D}"/>
              </a:ext>
            </a:extLst>
          </p:cNvPr>
          <p:cNvCxnSpPr>
            <a:cxnSpLocks/>
          </p:cNvCxnSpPr>
          <p:nvPr/>
        </p:nvCxnSpPr>
        <p:spPr>
          <a:xfrm>
            <a:off x="6585626" y="3093396"/>
            <a:ext cx="2062263" cy="162257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A6DAC78-730F-21B5-A412-F2209CE68DBD}"/>
              </a:ext>
            </a:extLst>
          </p:cNvPr>
          <p:cNvCxnSpPr>
            <a:cxnSpLocks/>
          </p:cNvCxnSpPr>
          <p:nvPr/>
        </p:nvCxnSpPr>
        <p:spPr>
          <a:xfrm>
            <a:off x="4711430" y="3429000"/>
            <a:ext cx="4004553" cy="153551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2468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9DB87-09C7-4FF7-9BB6-9646B8605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Directions for Administration Review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86C09A-1199-4735-9DDD-51DCBE06AA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320" y="1845734"/>
            <a:ext cx="6449160" cy="426334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5DD28D5-A979-401D-B635-B58DB351F657}"/>
              </a:ext>
            </a:extLst>
          </p:cNvPr>
          <p:cNvSpPr/>
          <p:nvPr/>
        </p:nvSpPr>
        <p:spPr>
          <a:xfrm>
            <a:off x="8229600" y="2869659"/>
            <a:ext cx="3180945" cy="15175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Pull out the DFA and a highlighter!</a:t>
            </a:r>
          </a:p>
        </p:txBody>
      </p:sp>
    </p:spTree>
    <p:extLst>
      <p:ext uri="{BB962C8B-B14F-4D97-AF65-F5344CB8AC3E}">
        <p14:creationId xmlns:p14="http://schemas.microsoft.com/office/powerpoint/2010/main" val="1845105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C2C57-53C4-479E-A58D-545DE3BBD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Typing in other alphabets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1E92F1-5890-4F15-B5C4-D39A991306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Nearly all tests have special characters preloaded into the test except: Amharic, Arabic, Armenian, Cantonese, Chinese (Mandarin) Simplified &amp; Traditional, Hebrew, Hindi, Japanese, Korean, Marathi, Russian, Tamil, Telugu, Vietnamese, and Urdu</a:t>
            </a:r>
          </a:p>
          <a:p>
            <a:r>
              <a:rPr lang="en-US" dirty="0"/>
              <a:t>For only these languages, students will need to change keyboards. Their tickets are labeled and will be a </a:t>
            </a:r>
            <a:r>
              <a:rPr lang="en-US" i="1" dirty="0"/>
              <a:t>different color.</a:t>
            </a:r>
          </a:p>
          <a:p>
            <a:pPr marL="117475" indent="0">
              <a:buNone/>
            </a:pPr>
            <a:r>
              <a:rPr lang="en-US" dirty="0"/>
              <a:t>Middle school students and high school students use different devices and have different instructions.</a:t>
            </a:r>
          </a:p>
          <a:p>
            <a:r>
              <a:rPr lang="en-US" b="1" dirty="0"/>
              <a:t>School Tip: </a:t>
            </a:r>
          </a:p>
          <a:p>
            <a:pPr marL="457200" lvl="1" indent="-165100">
              <a:buFont typeface="Arial" panose="020B0604020202020204" pitchFamily="34" charset="0"/>
              <a:buChar char="•"/>
            </a:pPr>
            <a:r>
              <a:rPr lang="en-US" dirty="0"/>
              <a:t>Schedule students who need their keyboards changed to come in on the same date. </a:t>
            </a:r>
          </a:p>
          <a:p>
            <a:pPr marL="457200" lvl="1" indent="-165100">
              <a:buFont typeface="Arial" panose="020B0604020202020204" pitchFamily="34" charset="0"/>
              <a:buChar char="•"/>
            </a:pPr>
            <a:r>
              <a:rPr lang="en-US" dirty="0"/>
              <a:t>Consider calling those students in prior to the test to load the keyboards early so the students can practice them. You will want your field tech present.</a:t>
            </a:r>
          </a:p>
        </p:txBody>
      </p:sp>
    </p:spTree>
    <p:extLst>
      <p:ext uri="{BB962C8B-B14F-4D97-AF65-F5344CB8AC3E}">
        <p14:creationId xmlns:p14="http://schemas.microsoft.com/office/powerpoint/2010/main" val="1020581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C2C57-53C4-479E-A58D-545DE3BBD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Middle School Language Keyboards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1E92F1-5890-4F15-B5C4-D39A991306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Only these languages need keyboard changes: Amharic, Arabic, Armenian, Cantonese, Chinese (Mandarin) Simplified &amp; Traditional, Hebrew, Hindi, Japanese, Korean, Marathi, Russian, Tamil, Telugu, Vietnamese, and Urdu</a:t>
            </a:r>
          </a:p>
          <a:p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69F6BC4-3D15-4A16-BFE9-28BB32AD80B2}"/>
              </a:ext>
            </a:extLst>
          </p:cNvPr>
          <p:cNvGrpSpPr>
            <a:grpSpLocks/>
          </p:cNvGrpSpPr>
          <p:nvPr/>
        </p:nvGrpSpPr>
        <p:grpSpPr>
          <a:xfrm>
            <a:off x="1159717" y="2901115"/>
            <a:ext cx="3237487" cy="1484280"/>
            <a:chOff x="518881" y="3396379"/>
            <a:chExt cx="3237487" cy="148428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CC94B56-C90A-4B5F-8923-F837D4D41408}"/>
                </a:ext>
              </a:extLst>
            </p:cNvPr>
            <p:cNvGrpSpPr/>
            <p:nvPr/>
          </p:nvGrpSpPr>
          <p:grpSpPr>
            <a:xfrm>
              <a:off x="518881" y="3396379"/>
              <a:ext cx="3237487" cy="1484280"/>
              <a:chOff x="518881" y="3396379"/>
              <a:chExt cx="3237487" cy="1484280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1D76F6C2-033E-4441-B491-4A83399F64E2}"/>
                  </a:ext>
                </a:extLst>
              </p:cNvPr>
              <p:cNvSpPr/>
              <p:nvPr/>
            </p:nvSpPr>
            <p:spPr>
              <a:xfrm>
                <a:off x="594673" y="3450401"/>
                <a:ext cx="3161695" cy="143025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dirty="0"/>
                  <a:t>Switch keyboard using Google Input Tools</a:t>
                </a: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0B633D2D-CEA0-48C1-BAD4-804ADDE6E538}"/>
                  </a:ext>
                </a:extLst>
              </p:cNvPr>
              <p:cNvSpPr/>
              <p:nvPr/>
            </p:nvSpPr>
            <p:spPr>
              <a:xfrm>
                <a:off x="518881" y="3396379"/>
                <a:ext cx="291830" cy="252919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A41CAD8-5923-498F-9FE8-1F1754985F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9115" y="4116827"/>
              <a:ext cx="3072810" cy="548640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4DE3A11-6C8D-404C-A3CA-6C61AACB6D67}"/>
              </a:ext>
            </a:extLst>
          </p:cNvPr>
          <p:cNvGrpSpPr/>
          <p:nvPr/>
        </p:nvGrpSpPr>
        <p:grpSpPr>
          <a:xfrm>
            <a:off x="4471251" y="2889568"/>
            <a:ext cx="2415895" cy="2252544"/>
            <a:chOff x="4097001" y="3396378"/>
            <a:chExt cx="2630730" cy="225254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5A23E66-5323-4E3A-9699-9E36E046A2C0}"/>
                </a:ext>
              </a:extLst>
            </p:cNvPr>
            <p:cNvGrpSpPr/>
            <p:nvPr/>
          </p:nvGrpSpPr>
          <p:grpSpPr>
            <a:xfrm>
              <a:off x="4201074" y="3429000"/>
              <a:ext cx="2526657" cy="2219922"/>
              <a:chOff x="5163338" y="4416099"/>
              <a:chExt cx="2547475" cy="2219922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3EFB3386-AE58-476E-89DE-8EFF6120AFDB}"/>
                  </a:ext>
                </a:extLst>
              </p:cNvPr>
              <p:cNvSpPr/>
              <p:nvPr/>
            </p:nvSpPr>
            <p:spPr>
              <a:xfrm>
                <a:off x="5163338" y="4416099"/>
                <a:ext cx="2547475" cy="2219922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dirty="0"/>
                  <a:t>Did it work? Type out a few sentences in a Google Doc</a:t>
                </a:r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07535509-A6FC-45C2-B922-347883AB5F6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10128" t="6712" r="10450" b="6493"/>
              <a:stretch/>
            </p:blipFill>
            <p:spPr>
              <a:xfrm>
                <a:off x="6089085" y="5451971"/>
                <a:ext cx="695979" cy="1040145"/>
              </a:xfrm>
              <a:prstGeom prst="rect">
                <a:avLst/>
              </a:prstGeom>
            </p:spPr>
          </p:pic>
        </p:grp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3267A43-16E5-4D53-A5AB-CB549F2EBEBB}"/>
                </a:ext>
              </a:extLst>
            </p:cNvPr>
            <p:cNvSpPr/>
            <p:nvPr/>
          </p:nvSpPr>
          <p:spPr>
            <a:xfrm>
              <a:off x="4097001" y="3396378"/>
              <a:ext cx="291830" cy="252919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F706A12-B104-4810-890F-D3AFE5A3ADC6}"/>
              </a:ext>
            </a:extLst>
          </p:cNvPr>
          <p:cNvGrpSpPr/>
          <p:nvPr/>
        </p:nvGrpSpPr>
        <p:grpSpPr>
          <a:xfrm>
            <a:off x="6941582" y="2861968"/>
            <a:ext cx="4159661" cy="1176131"/>
            <a:chOff x="7250811" y="3323941"/>
            <a:chExt cx="4159661" cy="117613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4B98D1D-5669-4346-BCC0-05039C218D6E}"/>
                </a:ext>
              </a:extLst>
            </p:cNvPr>
            <p:cNvGrpSpPr/>
            <p:nvPr/>
          </p:nvGrpSpPr>
          <p:grpSpPr>
            <a:xfrm>
              <a:off x="7336703" y="3429000"/>
              <a:ext cx="4073769" cy="1071072"/>
              <a:chOff x="7733391" y="3429000"/>
              <a:chExt cx="4073769" cy="1071072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16E7548D-0F07-46B7-8DCD-DA2B297A89E0}"/>
                  </a:ext>
                </a:extLst>
              </p:cNvPr>
              <p:cNvSpPr/>
              <p:nvPr/>
            </p:nvSpPr>
            <p:spPr>
              <a:xfrm>
                <a:off x="7733391" y="3429000"/>
                <a:ext cx="4073769" cy="1071072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dirty="0"/>
                  <a:t>Didn’t work? Add characters to Chrome</a:t>
                </a:r>
              </a:p>
            </p:txBody>
          </p:sp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498F2E48-48EE-410B-BD30-81C5F6F841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04122" y="3861583"/>
                <a:ext cx="3132306" cy="607893"/>
              </a:xfrm>
              <a:prstGeom prst="rect">
                <a:avLst/>
              </a:prstGeom>
            </p:spPr>
          </p:pic>
        </p:grp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EF8E697-1892-4ED4-84CA-2E4D4BB48EB8}"/>
                </a:ext>
              </a:extLst>
            </p:cNvPr>
            <p:cNvSpPr/>
            <p:nvPr/>
          </p:nvSpPr>
          <p:spPr>
            <a:xfrm>
              <a:off x="7250811" y="3323941"/>
              <a:ext cx="291830" cy="252919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E3087E9-4742-4E44-A2DB-A33C401F3564}"/>
              </a:ext>
            </a:extLst>
          </p:cNvPr>
          <p:cNvGrpSpPr/>
          <p:nvPr/>
        </p:nvGrpSpPr>
        <p:grpSpPr>
          <a:xfrm>
            <a:off x="6952334" y="4100723"/>
            <a:ext cx="4138157" cy="1082509"/>
            <a:chOff x="7272314" y="4566413"/>
            <a:chExt cx="4138157" cy="1082509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45D81550-1A46-459D-804C-7E7E27EF4610}"/>
                </a:ext>
              </a:extLst>
            </p:cNvPr>
            <p:cNvSpPr/>
            <p:nvPr/>
          </p:nvSpPr>
          <p:spPr>
            <a:xfrm>
              <a:off x="7336702" y="4577850"/>
              <a:ext cx="4073769" cy="107107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/>
                <a:t>Still didn’t work? Provide hybrid code instead or call your Field Tech over for help.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51FD0BD-E2AF-4209-9AF4-7AF1D57DB388}"/>
                </a:ext>
              </a:extLst>
            </p:cNvPr>
            <p:cNvSpPr/>
            <p:nvPr/>
          </p:nvSpPr>
          <p:spPr>
            <a:xfrm>
              <a:off x="7272314" y="4566413"/>
              <a:ext cx="291830" cy="252919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506478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2983</TotalTime>
  <Words>2314</Words>
  <Application>Microsoft Office PowerPoint</Application>
  <PresentationFormat>Widescreen</PresentationFormat>
  <Paragraphs>325</Paragraphs>
  <Slides>26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Courier New</vt:lpstr>
      <vt:lpstr>Wingdings</vt:lpstr>
      <vt:lpstr>Retrospect</vt:lpstr>
      <vt:lpstr>World Language Assessment</vt:lpstr>
      <vt:lpstr>Agenda</vt:lpstr>
      <vt:lpstr>Why World Language Assessment</vt:lpstr>
      <vt:lpstr>Code of Conduct</vt:lpstr>
      <vt:lpstr>WLA Assessment Types</vt:lpstr>
      <vt:lpstr>School: Organizing Testing Ahead of Time</vt:lpstr>
      <vt:lpstr>Directions for Administration Review</vt:lpstr>
      <vt:lpstr>Typing in other alphabets</vt:lpstr>
      <vt:lpstr>Middle School Language Keyboards</vt:lpstr>
      <vt:lpstr>High School Language Keyboards</vt:lpstr>
      <vt:lpstr>WLA Frequently Asked Questions</vt:lpstr>
      <vt:lpstr>STAMP Tests Online vs. Hybrid</vt:lpstr>
      <vt:lpstr>Prohibited Materials</vt:lpstr>
      <vt:lpstr>During Testing</vt:lpstr>
      <vt:lpstr>Troubleshooting Procedure</vt:lpstr>
      <vt:lpstr>Student Checkout Process</vt:lpstr>
      <vt:lpstr>Checking for Section Completion</vt:lpstr>
      <vt:lpstr>Checking for Completion: Listen to Audio</vt:lpstr>
      <vt:lpstr>Checking for Completion: Listen to Audio</vt:lpstr>
      <vt:lpstr>School Process</vt:lpstr>
      <vt:lpstr>Earning Credit and  Seal of Biliteracy</vt:lpstr>
      <vt:lpstr>Smart Thoughts</vt:lpstr>
      <vt:lpstr>Help</vt:lpstr>
      <vt:lpstr>Questions and Practice</vt:lpstr>
      <vt:lpstr>Teacher Monitoring Site Activity 1</vt:lpstr>
      <vt:lpstr>Teacher Monitoring Site Activity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Language Assessment</dc:title>
  <dc:creator>Hennigan, Quiana</dc:creator>
  <cp:lastModifiedBy>Schiessl, Annalise</cp:lastModifiedBy>
  <cp:revision>149</cp:revision>
  <cp:lastPrinted>2023-11-08T14:18:40Z</cp:lastPrinted>
  <dcterms:created xsi:type="dcterms:W3CDTF">2018-07-11T15:02:32Z</dcterms:created>
  <dcterms:modified xsi:type="dcterms:W3CDTF">2023-11-08T14:27:15Z</dcterms:modified>
</cp:coreProperties>
</file>